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Quicksand"/>
      <p:bold r:id="rId20"/>
    </p:embeddedFont>
    <p:embeddedFont>
      <p:font typeface="Open Sans"/>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3" roundtripDataSignature="AMtx7mg7gC1Oc5ZUFiFkpqm8qL/d2wIt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icksand-bold.fntdata"/><Relationship Id="rId11" Type="http://schemas.openxmlformats.org/officeDocument/2006/relationships/slide" Target="slides/slide6.xml"/><Relationship Id="rId22" Type="http://schemas.openxmlformats.org/officeDocument/2006/relationships/font" Target="fonts/OpenSans-bold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image" Target="../media/image57.jpg"/><Relationship Id="rId9" Type="http://schemas.openxmlformats.org/officeDocument/2006/relationships/image" Target="../media/image52.jpg"/><Relationship Id="rId5" Type="http://schemas.openxmlformats.org/officeDocument/2006/relationships/image" Target="../media/image34.png"/><Relationship Id="rId6" Type="http://schemas.openxmlformats.org/officeDocument/2006/relationships/image" Target="../media/image42.png"/><Relationship Id="rId7" Type="http://schemas.openxmlformats.org/officeDocument/2006/relationships/image" Target="../media/image47.jpg"/><Relationship Id="rId8" Type="http://schemas.openxmlformats.org/officeDocument/2006/relationships/image" Target="../media/image6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7.jpg"/><Relationship Id="rId4" Type="http://schemas.openxmlformats.org/officeDocument/2006/relationships/image" Target="../media/image34.png"/><Relationship Id="rId5" Type="http://schemas.openxmlformats.org/officeDocument/2006/relationships/image" Target="../media/image42.png"/><Relationship Id="rId6" Type="http://schemas.openxmlformats.org/officeDocument/2006/relationships/image" Target="../media/image55.jpg"/><Relationship Id="rId7" Type="http://schemas.openxmlformats.org/officeDocument/2006/relationships/image" Target="../media/image50.jpg"/><Relationship Id="rId8" Type="http://schemas.openxmlformats.org/officeDocument/2006/relationships/image" Target="../media/image6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42.png"/><Relationship Id="rId5" Type="http://schemas.openxmlformats.org/officeDocument/2006/relationships/image" Target="../media/image56.jpg"/><Relationship Id="rId6" Type="http://schemas.openxmlformats.org/officeDocument/2006/relationships/image" Target="../media/image6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63.jpg"/><Relationship Id="rId9" Type="http://schemas.openxmlformats.org/officeDocument/2006/relationships/image" Target="../media/image70.jpg"/><Relationship Id="rId5" Type="http://schemas.openxmlformats.org/officeDocument/2006/relationships/image" Target="../media/image34.png"/><Relationship Id="rId6" Type="http://schemas.openxmlformats.org/officeDocument/2006/relationships/image" Target="../media/image42.png"/><Relationship Id="rId7" Type="http://schemas.openxmlformats.org/officeDocument/2006/relationships/image" Target="../media/image59.jpg"/><Relationship Id="rId8" Type="http://schemas.openxmlformats.org/officeDocument/2006/relationships/image" Target="../media/image6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8.png"/><Relationship Id="rId4" Type="http://schemas.openxmlformats.org/officeDocument/2006/relationships/image" Target="../media/image68.png"/><Relationship Id="rId5" Type="http://schemas.openxmlformats.org/officeDocument/2006/relationships/image" Target="../media/image72.png"/><Relationship Id="rId6" Type="http://schemas.openxmlformats.org/officeDocument/2006/relationships/image" Target="../media/image74.png"/><Relationship Id="rId7" Type="http://schemas.openxmlformats.org/officeDocument/2006/relationships/image" Target="../media/image75.png"/><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1.png"/><Relationship Id="rId9" Type="http://schemas.openxmlformats.org/officeDocument/2006/relationships/image" Target="../media/image24.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6.png"/><Relationship Id="rId10" Type="http://schemas.openxmlformats.org/officeDocument/2006/relationships/image" Target="../media/image35.png"/><Relationship Id="rId9" Type="http://schemas.openxmlformats.org/officeDocument/2006/relationships/image" Target="../media/image30.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7.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8.png"/><Relationship Id="rId4" Type="http://schemas.openxmlformats.org/officeDocument/2006/relationships/image" Target="../media/image37.jpg"/><Relationship Id="rId9" Type="http://schemas.openxmlformats.org/officeDocument/2006/relationships/image" Target="../media/image40.jpg"/><Relationship Id="rId5" Type="http://schemas.openxmlformats.org/officeDocument/2006/relationships/image" Target="../media/image34.png"/><Relationship Id="rId6" Type="http://schemas.openxmlformats.org/officeDocument/2006/relationships/image" Target="../media/image42.png"/><Relationship Id="rId7" Type="http://schemas.openxmlformats.org/officeDocument/2006/relationships/image" Target="../media/image32.jpg"/><Relationship Id="rId8"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image" Target="../media/image61.jpg"/><Relationship Id="rId9" Type="http://schemas.openxmlformats.org/officeDocument/2006/relationships/image" Target="../media/image44.jpg"/><Relationship Id="rId5" Type="http://schemas.openxmlformats.org/officeDocument/2006/relationships/image" Target="../media/image34.png"/><Relationship Id="rId6" Type="http://schemas.openxmlformats.org/officeDocument/2006/relationships/image" Target="../media/image42.png"/><Relationship Id="rId7" Type="http://schemas.openxmlformats.org/officeDocument/2006/relationships/image" Target="../media/image62.jpg"/><Relationship Id="rId8" Type="http://schemas.openxmlformats.org/officeDocument/2006/relationships/image" Target="../media/image4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8.png"/><Relationship Id="rId4" Type="http://schemas.openxmlformats.org/officeDocument/2006/relationships/image" Target="../media/image49.jpg"/><Relationship Id="rId9" Type="http://schemas.openxmlformats.org/officeDocument/2006/relationships/image" Target="../media/image71.jpg"/><Relationship Id="rId5" Type="http://schemas.openxmlformats.org/officeDocument/2006/relationships/image" Target="../media/image34.png"/><Relationship Id="rId6" Type="http://schemas.openxmlformats.org/officeDocument/2006/relationships/image" Target="../media/image42.png"/><Relationship Id="rId7" Type="http://schemas.openxmlformats.org/officeDocument/2006/relationships/image" Target="../media/image45.jpg"/><Relationship Id="rId8" Type="http://schemas.openxmlformats.org/officeDocument/2006/relationships/image" Target="../media/image5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8.png"/><Relationship Id="rId4" Type="http://schemas.openxmlformats.org/officeDocument/2006/relationships/image" Target="../media/image54.jpg"/><Relationship Id="rId9" Type="http://schemas.openxmlformats.org/officeDocument/2006/relationships/image" Target="../media/image65.jpg"/><Relationship Id="rId5" Type="http://schemas.openxmlformats.org/officeDocument/2006/relationships/image" Target="../media/image34.png"/><Relationship Id="rId6" Type="http://schemas.openxmlformats.org/officeDocument/2006/relationships/image" Target="../media/image42.png"/><Relationship Id="rId7" Type="http://schemas.openxmlformats.org/officeDocument/2006/relationships/image" Target="../media/image46.jpg"/><Relationship Id="rId8" Type="http://schemas.openxmlformats.org/officeDocument/2006/relationships/image" Target="../media/image5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A355"/>
        </a:solidFill>
      </p:bgPr>
    </p:bg>
    <p:spTree>
      <p:nvGrpSpPr>
        <p:cNvPr id="83" name="Shape 83"/>
        <p:cNvGrpSpPr/>
        <p:nvPr/>
      </p:nvGrpSpPr>
      <p:grpSpPr>
        <a:xfrm>
          <a:off x="0" y="0"/>
          <a:ext cx="0" cy="0"/>
          <a:chOff x="0" y="0"/>
          <a:chExt cx="0" cy="0"/>
        </a:xfrm>
      </p:grpSpPr>
      <p:sp>
        <p:nvSpPr>
          <p:cNvPr id="84" name="Google Shape;84;p1"/>
          <p:cNvSpPr/>
          <p:nvPr/>
        </p:nvSpPr>
        <p:spPr>
          <a:xfrm>
            <a:off x="621143" y="9492218"/>
            <a:ext cx="17045713" cy="1150226"/>
          </a:xfrm>
          <a:custGeom>
            <a:rect b="b" l="l" r="r" t="t"/>
            <a:pathLst>
              <a:path extrusionOk="0" h="1150226" w="17045713">
                <a:moveTo>
                  <a:pt x="0" y="0"/>
                </a:moveTo>
                <a:lnTo>
                  <a:pt x="17045714" y="0"/>
                </a:lnTo>
                <a:lnTo>
                  <a:pt x="17045714" y="1150226"/>
                </a:lnTo>
                <a:lnTo>
                  <a:pt x="0" y="1150226"/>
                </a:lnTo>
                <a:lnTo>
                  <a:pt x="0" y="0"/>
                </a:lnTo>
                <a:close/>
              </a:path>
            </a:pathLst>
          </a:custGeom>
          <a:blipFill rotWithShape="1">
            <a:blip r:embed="rId3">
              <a:alphaModFix/>
            </a:blip>
            <a:stretch>
              <a:fillRect b="-201768" l="0" r="0" t="0"/>
            </a:stretch>
          </a:blipFill>
          <a:ln>
            <a:noFill/>
          </a:ln>
        </p:spPr>
      </p:sp>
      <p:sp>
        <p:nvSpPr>
          <p:cNvPr id="85" name="Google Shape;85;p1"/>
          <p:cNvSpPr/>
          <p:nvPr/>
        </p:nvSpPr>
        <p:spPr>
          <a:xfrm>
            <a:off x="17197059" y="6767293"/>
            <a:ext cx="652285" cy="1002113"/>
          </a:xfrm>
          <a:custGeom>
            <a:rect b="b" l="l" r="r" t="t"/>
            <a:pathLst>
              <a:path extrusionOk="0" h="1002113" w="652285">
                <a:moveTo>
                  <a:pt x="0" y="0"/>
                </a:moveTo>
                <a:lnTo>
                  <a:pt x="652285" y="0"/>
                </a:lnTo>
                <a:lnTo>
                  <a:pt x="652285" y="1002114"/>
                </a:lnTo>
                <a:lnTo>
                  <a:pt x="0" y="1002114"/>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4477934" y="3350396"/>
            <a:ext cx="1532495" cy="1393178"/>
          </a:xfrm>
          <a:custGeom>
            <a:rect b="b" l="l" r="r" t="t"/>
            <a:pathLst>
              <a:path extrusionOk="0" h="1393178" w="1532495">
                <a:moveTo>
                  <a:pt x="0" y="0"/>
                </a:moveTo>
                <a:lnTo>
                  <a:pt x="1532496" y="0"/>
                </a:lnTo>
                <a:lnTo>
                  <a:pt x="1532496" y="1393178"/>
                </a:lnTo>
                <a:lnTo>
                  <a:pt x="0" y="1393178"/>
                </a:lnTo>
                <a:lnTo>
                  <a:pt x="0" y="0"/>
                </a:lnTo>
                <a:close/>
              </a:path>
            </a:pathLst>
          </a:custGeom>
          <a:blipFill rotWithShape="1">
            <a:blip r:embed="rId5">
              <a:alphaModFix/>
            </a:blip>
            <a:stretch>
              <a:fillRect b="0" l="0" r="0" t="0"/>
            </a:stretch>
          </a:blipFill>
          <a:ln>
            <a:noFill/>
          </a:ln>
        </p:spPr>
      </p:sp>
      <p:sp>
        <p:nvSpPr>
          <p:cNvPr id="87" name="Google Shape;87;p1"/>
          <p:cNvSpPr/>
          <p:nvPr/>
        </p:nvSpPr>
        <p:spPr>
          <a:xfrm rot="-8100000">
            <a:off x="-585676" y="-640298"/>
            <a:ext cx="3228753" cy="3337996"/>
          </a:xfrm>
          <a:custGeom>
            <a:rect b="b" l="l" r="r" t="t"/>
            <a:pathLst>
              <a:path extrusionOk="0" h="3337996" w="3228753">
                <a:moveTo>
                  <a:pt x="0" y="0"/>
                </a:moveTo>
                <a:lnTo>
                  <a:pt x="3228752" y="0"/>
                </a:lnTo>
                <a:lnTo>
                  <a:pt x="3228752" y="3337996"/>
                </a:lnTo>
                <a:lnTo>
                  <a:pt x="0" y="3337996"/>
                </a:lnTo>
                <a:lnTo>
                  <a:pt x="0" y="0"/>
                </a:lnTo>
                <a:close/>
              </a:path>
            </a:pathLst>
          </a:custGeom>
          <a:blipFill rotWithShape="1">
            <a:blip r:embed="rId6">
              <a:alphaModFix/>
            </a:blip>
            <a:stretch>
              <a:fillRect b="0" l="0" r="0" t="0"/>
            </a:stretch>
          </a:blipFill>
          <a:ln>
            <a:noFill/>
          </a:ln>
        </p:spPr>
      </p:sp>
      <p:sp>
        <p:nvSpPr>
          <p:cNvPr id="88" name="Google Shape;88;p1"/>
          <p:cNvSpPr/>
          <p:nvPr/>
        </p:nvSpPr>
        <p:spPr>
          <a:xfrm>
            <a:off x="13815806" y="0"/>
            <a:ext cx="4472194" cy="5143500"/>
          </a:xfrm>
          <a:custGeom>
            <a:rect b="b" l="l" r="r" t="t"/>
            <a:pathLst>
              <a:path extrusionOk="0" h="5143500" w="4472194">
                <a:moveTo>
                  <a:pt x="0" y="0"/>
                </a:moveTo>
                <a:lnTo>
                  <a:pt x="4472194" y="0"/>
                </a:lnTo>
                <a:lnTo>
                  <a:pt x="4472194" y="5143500"/>
                </a:lnTo>
                <a:lnTo>
                  <a:pt x="0" y="5143500"/>
                </a:lnTo>
                <a:lnTo>
                  <a:pt x="0" y="0"/>
                </a:lnTo>
                <a:close/>
              </a:path>
            </a:pathLst>
          </a:custGeom>
          <a:blipFill rotWithShape="1">
            <a:blip r:embed="rId7">
              <a:alphaModFix/>
            </a:blip>
            <a:stretch>
              <a:fillRect b="-3972" l="0" r="0" t="0"/>
            </a:stretch>
          </a:blipFill>
          <a:ln>
            <a:noFill/>
          </a:ln>
        </p:spPr>
      </p:sp>
      <p:sp>
        <p:nvSpPr>
          <p:cNvPr id="89" name="Google Shape;89;p1"/>
          <p:cNvSpPr/>
          <p:nvPr/>
        </p:nvSpPr>
        <p:spPr>
          <a:xfrm>
            <a:off x="-448873" y="7544720"/>
            <a:ext cx="6459303" cy="3358838"/>
          </a:xfrm>
          <a:custGeom>
            <a:rect b="b" l="l" r="r" t="t"/>
            <a:pathLst>
              <a:path extrusionOk="0" h="3358838" w="6459303">
                <a:moveTo>
                  <a:pt x="0" y="0"/>
                </a:moveTo>
                <a:lnTo>
                  <a:pt x="6459303" y="0"/>
                </a:lnTo>
                <a:lnTo>
                  <a:pt x="6459303" y="3358838"/>
                </a:lnTo>
                <a:lnTo>
                  <a:pt x="0" y="3358838"/>
                </a:lnTo>
                <a:lnTo>
                  <a:pt x="0" y="0"/>
                </a:lnTo>
                <a:close/>
              </a:path>
            </a:pathLst>
          </a:custGeom>
          <a:blipFill rotWithShape="1">
            <a:blip r:embed="rId8">
              <a:alphaModFix/>
            </a:blip>
            <a:stretch>
              <a:fillRect b="0" l="0" r="0" t="0"/>
            </a:stretch>
          </a:blipFill>
          <a:ln>
            <a:noFill/>
          </a:ln>
        </p:spPr>
      </p:sp>
      <p:sp>
        <p:nvSpPr>
          <p:cNvPr id="90" name="Google Shape;90;p1"/>
          <p:cNvSpPr/>
          <p:nvPr/>
        </p:nvSpPr>
        <p:spPr>
          <a:xfrm>
            <a:off x="11234379" y="6258964"/>
            <a:ext cx="4014198" cy="3233254"/>
          </a:xfrm>
          <a:custGeom>
            <a:rect b="b" l="l" r="r" t="t"/>
            <a:pathLst>
              <a:path extrusionOk="0" h="3233254" w="4014198">
                <a:moveTo>
                  <a:pt x="0" y="0"/>
                </a:moveTo>
                <a:lnTo>
                  <a:pt x="4014198" y="0"/>
                </a:lnTo>
                <a:lnTo>
                  <a:pt x="4014198" y="3233254"/>
                </a:lnTo>
                <a:lnTo>
                  <a:pt x="0" y="3233254"/>
                </a:lnTo>
                <a:lnTo>
                  <a:pt x="0" y="0"/>
                </a:lnTo>
                <a:close/>
              </a:path>
            </a:pathLst>
          </a:custGeom>
          <a:blipFill rotWithShape="1">
            <a:blip r:embed="rId9">
              <a:alphaModFix/>
            </a:blip>
            <a:stretch>
              <a:fillRect b="0" l="0" r="0" t="0"/>
            </a:stretch>
          </a:blipFill>
          <a:ln>
            <a:noFill/>
          </a:ln>
        </p:spPr>
      </p:sp>
      <p:sp>
        <p:nvSpPr>
          <p:cNvPr id="91" name="Google Shape;91;p1"/>
          <p:cNvSpPr txBox="1"/>
          <p:nvPr/>
        </p:nvSpPr>
        <p:spPr>
          <a:xfrm>
            <a:off x="-126264" y="3762411"/>
            <a:ext cx="17649466" cy="2496553"/>
          </a:xfrm>
          <a:prstGeom prst="rect">
            <a:avLst/>
          </a:prstGeom>
          <a:noFill/>
          <a:ln>
            <a:noFill/>
          </a:ln>
        </p:spPr>
        <p:txBody>
          <a:bodyPr anchorCtr="0" anchor="t" bIns="0" lIns="0" spcFirstLastPara="1" rIns="0" wrap="square" tIns="0">
            <a:spAutoFit/>
          </a:bodyPr>
          <a:lstStyle/>
          <a:p>
            <a:pPr indent="0" lvl="0" marL="0" marR="0" rtl="0" algn="ctr">
              <a:lnSpc>
                <a:spcPct val="94996"/>
              </a:lnSpc>
              <a:spcBef>
                <a:spcPts val="0"/>
              </a:spcBef>
              <a:spcAft>
                <a:spcPts val="0"/>
              </a:spcAft>
              <a:buNone/>
            </a:pPr>
            <a:r>
              <a:rPr b="0" i="0" lang="en-US" sz="18286" u="none" cap="none" strike="noStrike">
                <a:solidFill>
                  <a:srgbClr val="FFE7D3"/>
                </a:solidFill>
                <a:latin typeface="Arial"/>
                <a:ea typeface="Arial"/>
                <a:cs typeface="Arial"/>
                <a:sym typeface="Arial"/>
              </a:rPr>
              <a:t>Insetos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D3"/>
        </a:solidFill>
      </p:bgPr>
    </p:bg>
    <p:spTree>
      <p:nvGrpSpPr>
        <p:cNvPr id="225" name="Shape 225"/>
        <p:cNvGrpSpPr/>
        <p:nvPr/>
      </p:nvGrpSpPr>
      <p:grpSpPr>
        <a:xfrm>
          <a:off x="0" y="0"/>
          <a:ext cx="0" cy="0"/>
          <a:chOff x="0" y="0"/>
          <a:chExt cx="0" cy="0"/>
        </a:xfrm>
      </p:grpSpPr>
      <p:grpSp>
        <p:nvGrpSpPr>
          <p:cNvPr id="226" name="Google Shape;226;p10"/>
          <p:cNvGrpSpPr/>
          <p:nvPr/>
        </p:nvGrpSpPr>
        <p:grpSpPr>
          <a:xfrm>
            <a:off x="645705" y="429256"/>
            <a:ext cx="11608746" cy="5008966"/>
            <a:chOff x="0" y="114300"/>
            <a:chExt cx="15478328" cy="6678621"/>
          </a:xfrm>
        </p:grpSpPr>
        <p:sp>
          <p:nvSpPr>
            <p:cNvPr id="227" name="Google Shape;227;p10"/>
            <p:cNvSpPr txBox="1"/>
            <p:nvPr/>
          </p:nvSpPr>
          <p:spPr>
            <a:xfrm>
              <a:off x="0" y="114300"/>
              <a:ext cx="15478328" cy="2185197"/>
            </a:xfrm>
            <a:prstGeom prst="rect">
              <a:avLst/>
            </a:prstGeom>
            <a:noFill/>
            <a:ln>
              <a:noFill/>
            </a:ln>
          </p:spPr>
          <p:txBody>
            <a:bodyPr anchorCtr="0" anchor="t" bIns="0" lIns="0" spcFirstLastPara="1" rIns="0" wrap="square" tIns="0">
              <a:spAutoFit/>
            </a:bodyPr>
            <a:lstStyle/>
            <a:p>
              <a:pPr indent="0" lvl="0" marL="0" marR="0" rtl="0" algn="l">
                <a:lnSpc>
                  <a:spcPct val="98994"/>
                </a:lnSpc>
                <a:spcBef>
                  <a:spcPts val="0"/>
                </a:spcBef>
                <a:spcAft>
                  <a:spcPts val="0"/>
                </a:spcAft>
                <a:buNone/>
              </a:pPr>
              <a:r>
                <a:rPr b="0" i="0" lang="en-US" sz="11334" u="none" cap="none" strike="noStrike">
                  <a:solidFill>
                    <a:srgbClr val="A5A355"/>
                  </a:solidFill>
                  <a:latin typeface="Arial"/>
                  <a:ea typeface="Arial"/>
                  <a:cs typeface="Arial"/>
                  <a:sym typeface="Arial"/>
                </a:rPr>
                <a:t>Mosquitos:</a:t>
              </a:r>
              <a:endParaRPr/>
            </a:p>
          </p:txBody>
        </p:sp>
        <p:sp>
          <p:nvSpPr>
            <p:cNvPr id="228" name="Google Shape;228;p10"/>
            <p:cNvSpPr txBox="1"/>
            <p:nvPr/>
          </p:nvSpPr>
          <p:spPr>
            <a:xfrm>
              <a:off x="0" y="2555024"/>
              <a:ext cx="15478328" cy="4237897"/>
            </a:xfrm>
            <a:prstGeom prst="rect">
              <a:avLst/>
            </a:prstGeom>
            <a:noFill/>
            <a:ln>
              <a:noFill/>
            </a:ln>
          </p:spPr>
          <p:txBody>
            <a:bodyPr anchorCtr="0" anchor="t" bIns="0" lIns="0" spcFirstLastPara="1" rIns="0" wrap="square" tIns="0">
              <a:spAutoFit/>
            </a:bodyPr>
            <a:lstStyle/>
            <a:p>
              <a:pPr indent="0" lvl="0" marL="0" marR="0" rtl="0" algn="just">
                <a:lnSpc>
                  <a:spcPct val="140026"/>
                </a:lnSpc>
                <a:spcBef>
                  <a:spcPts val="0"/>
                </a:spcBef>
                <a:spcAft>
                  <a:spcPts val="0"/>
                </a:spcAft>
                <a:buNone/>
              </a:pPr>
              <a:r>
                <a:rPr b="1" i="0" lang="en-US" sz="2271" u="none" cap="none" strike="noStrike">
                  <a:solidFill>
                    <a:srgbClr val="242254"/>
                  </a:solidFill>
                  <a:latin typeface="Quicksand"/>
                  <a:ea typeface="Quicksand"/>
                  <a:cs typeface="Quicksand"/>
                  <a:sym typeface="Quicksand"/>
                </a:rPr>
                <a:t>No Brasil há incidência de mosquitos de várias partes do planeta, que sugere </a:t>
              </a:r>
              <a:endParaRPr/>
            </a:p>
            <a:p>
              <a:pPr indent="0" lvl="0" marL="0" marR="0" rtl="0" algn="just">
                <a:lnSpc>
                  <a:spcPct val="140026"/>
                </a:lnSpc>
                <a:spcBef>
                  <a:spcPts val="0"/>
                </a:spcBef>
                <a:spcAft>
                  <a:spcPts val="0"/>
                </a:spcAft>
                <a:buNone/>
              </a:pPr>
              <a:r>
                <a:rPr b="1" i="0" lang="en-US" sz="2271" u="none" cap="none" strike="noStrike">
                  <a:solidFill>
                    <a:srgbClr val="242254"/>
                  </a:solidFill>
                  <a:latin typeface="Quicksand"/>
                  <a:ea typeface="Quicksand"/>
                  <a:cs typeface="Quicksand"/>
                  <a:sym typeface="Quicksand"/>
                </a:rPr>
                <a:t>uma rápida adaptação ao clima e a diversidade ambiental. Algumas espécies causam doenças nos seres humanos. Nesse sentido, podemos destacar entre as ações que impactam no controle de vetores: o tratamento dado ao lixo, a presença dos serviços de saneamento básico, a importância de um ecossistema estável e o uso da educação como forma de sensibilizar as pessoas sobre a necessidade de ações de prevenção de doenças.</a:t>
              </a:r>
              <a:endParaRPr/>
            </a:p>
            <a:p>
              <a:pPr indent="0" lvl="0" marL="0" marR="0" rtl="0" algn="just">
                <a:lnSpc>
                  <a:spcPct val="17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10"/>
          <p:cNvSpPr/>
          <p:nvPr/>
        </p:nvSpPr>
        <p:spPr>
          <a:xfrm rot="-1458941">
            <a:off x="12640909" y="-80272"/>
            <a:ext cx="5889194" cy="6401298"/>
          </a:xfrm>
          <a:custGeom>
            <a:rect b="b" l="l" r="r" t="t"/>
            <a:pathLst>
              <a:path extrusionOk="0" h="6401298" w="5889194">
                <a:moveTo>
                  <a:pt x="0" y="0"/>
                </a:moveTo>
                <a:lnTo>
                  <a:pt x="5889194" y="0"/>
                </a:lnTo>
                <a:lnTo>
                  <a:pt x="5889194" y="6401298"/>
                </a:lnTo>
                <a:lnTo>
                  <a:pt x="0" y="6401298"/>
                </a:lnTo>
                <a:lnTo>
                  <a:pt x="0" y="0"/>
                </a:lnTo>
                <a:close/>
              </a:path>
            </a:pathLst>
          </a:custGeom>
          <a:blipFill rotWithShape="1">
            <a:blip r:embed="rId3">
              <a:alphaModFix/>
            </a:blip>
            <a:stretch>
              <a:fillRect b="0" l="0" r="0" t="0"/>
            </a:stretch>
          </a:blipFill>
          <a:ln>
            <a:noFill/>
          </a:ln>
        </p:spPr>
      </p:sp>
      <p:sp>
        <p:nvSpPr>
          <p:cNvPr id="230" name="Google Shape;230;p10"/>
          <p:cNvSpPr/>
          <p:nvPr/>
        </p:nvSpPr>
        <p:spPr>
          <a:xfrm>
            <a:off x="13325561" y="700507"/>
            <a:ext cx="4716379" cy="4834002"/>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4">
              <a:alphaModFix/>
            </a:blip>
            <a:stretch>
              <a:fillRect b="0" l="-40634" r="-4063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0"/>
          <p:cNvSpPr/>
          <p:nvPr/>
        </p:nvSpPr>
        <p:spPr>
          <a:xfrm flipH="1">
            <a:off x="15890571" y="6129311"/>
            <a:ext cx="2142762" cy="2240531"/>
          </a:xfrm>
          <a:custGeom>
            <a:rect b="b" l="l" r="r" t="t"/>
            <a:pathLst>
              <a:path extrusionOk="0" h="2240531" w="2142762">
                <a:moveTo>
                  <a:pt x="2142762" y="0"/>
                </a:moveTo>
                <a:lnTo>
                  <a:pt x="0" y="0"/>
                </a:lnTo>
                <a:lnTo>
                  <a:pt x="0" y="2240531"/>
                </a:lnTo>
                <a:lnTo>
                  <a:pt x="2142762" y="2240531"/>
                </a:lnTo>
                <a:lnTo>
                  <a:pt x="2142762" y="0"/>
                </a:lnTo>
                <a:close/>
              </a:path>
            </a:pathLst>
          </a:custGeom>
          <a:blipFill rotWithShape="1">
            <a:blip r:embed="rId5">
              <a:alphaModFix/>
            </a:blip>
            <a:stretch>
              <a:fillRect b="0" l="0" r="0" t="0"/>
            </a:stretch>
          </a:blipFill>
          <a:ln>
            <a:noFill/>
          </a:ln>
        </p:spPr>
      </p:sp>
      <p:sp>
        <p:nvSpPr>
          <p:cNvPr id="232" name="Google Shape;232;p10"/>
          <p:cNvSpPr/>
          <p:nvPr/>
        </p:nvSpPr>
        <p:spPr>
          <a:xfrm flipH="1">
            <a:off x="16193399" y="7925525"/>
            <a:ext cx="1537106" cy="2361475"/>
          </a:xfrm>
          <a:custGeom>
            <a:rect b="b" l="l" r="r" t="t"/>
            <a:pathLst>
              <a:path extrusionOk="0" h="2361475" w="1537106">
                <a:moveTo>
                  <a:pt x="1537106" y="0"/>
                </a:moveTo>
                <a:lnTo>
                  <a:pt x="0" y="0"/>
                </a:lnTo>
                <a:lnTo>
                  <a:pt x="0" y="2361475"/>
                </a:lnTo>
                <a:lnTo>
                  <a:pt x="1537106" y="2361475"/>
                </a:lnTo>
                <a:lnTo>
                  <a:pt x="1537106" y="0"/>
                </a:lnTo>
                <a:close/>
              </a:path>
            </a:pathLst>
          </a:custGeom>
          <a:blipFill rotWithShape="1">
            <a:blip r:embed="rId6">
              <a:alphaModFix/>
            </a:blip>
            <a:stretch>
              <a:fillRect b="0" l="0" r="0" t="0"/>
            </a:stretch>
          </a:blipFill>
          <a:ln>
            <a:noFill/>
          </a:ln>
        </p:spPr>
      </p:sp>
      <p:sp>
        <p:nvSpPr>
          <p:cNvPr id="233" name="Google Shape;233;p10"/>
          <p:cNvSpPr/>
          <p:nvPr/>
        </p:nvSpPr>
        <p:spPr>
          <a:xfrm>
            <a:off x="219891"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0" l="-29201" r="-2920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
          <p:cNvSpPr/>
          <p:nvPr/>
        </p:nvSpPr>
        <p:spPr>
          <a:xfrm rot="84882">
            <a:off x="4935621"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0" l="-23761" r="-2375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0"/>
          <p:cNvSpPr/>
          <p:nvPr/>
        </p:nvSpPr>
        <p:spPr>
          <a:xfrm>
            <a:off x="9648825"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a:alphaModFix/>
            </a:blip>
            <a:stretch>
              <a:fillRect b="0" l="-25217" r="-2521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
          <p:cNvSpPr txBox="1"/>
          <p:nvPr/>
        </p:nvSpPr>
        <p:spPr>
          <a:xfrm>
            <a:off x="5253234" y="5165255"/>
            <a:ext cx="3522463" cy="630735"/>
          </a:xfrm>
          <a:prstGeom prst="rect">
            <a:avLst/>
          </a:prstGeom>
          <a:noFill/>
          <a:ln>
            <a:noFill/>
          </a:ln>
        </p:spPr>
        <p:txBody>
          <a:bodyPr anchorCtr="0" anchor="t" bIns="0" lIns="0" spcFirstLastPara="1" rIns="0" wrap="square" tIns="0">
            <a:spAutoFit/>
          </a:bodyPr>
          <a:lstStyle/>
          <a:p>
            <a:pPr indent="0" lvl="0" marL="0" marR="0" rtl="0" algn="ctr">
              <a:lnSpc>
                <a:spcPct val="140065"/>
              </a:lnSpc>
              <a:spcBef>
                <a:spcPts val="0"/>
              </a:spcBef>
              <a:spcAft>
                <a:spcPts val="0"/>
              </a:spcAft>
              <a:buNone/>
            </a:pPr>
            <a:r>
              <a:rPr b="0" i="0" lang="en-US" sz="1837" u="none" cap="none" strike="noStrike">
                <a:solidFill>
                  <a:srgbClr val="000000"/>
                </a:solidFill>
                <a:latin typeface="Open Sans"/>
                <a:ea typeface="Open Sans"/>
                <a:cs typeface="Open Sans"/>
                <a:sym typeface="Open Sans"/>
              </a:rPr>
              <a:t>Mosquito da dengue (Aedes aegypti). </a:t>
            </a:r>
            <a:endParaRPr/>
          </a:p>
        </p:txBody>
      </p:sp>
      <p:sp>
        <p:nvSpPr>
          <p:cNvPr id="237" name="Google Shape;237;p10"/>
          <p:cNvSpPr txBox="1"/>
          <p:nvPr/>
        </p:nvSpPr>
        <p:spPr>
          <a:xfrm>
            <a:off x="219891" y="5146205"/>
            <a:ext cx="4271942" cy="717878"/>
          </a:xfrm>
          <a:prstGeom prst="rect">
            <a:avLst/>
          </a:prstGeom>
          <a:noFill/>
          <a:ln>
            <a:noFill/>
          </a:ln>
        </p:spPr>
        <p:txBody>
          <a:bodyPr anchorCtr="0" anchor="t" bIns="0" lIns="0" spcFirstLastPara="1" rIns="0" wrap="square" tIns="0">
            <a:spAutoFit/>
          </a:bodyPr>
          <a:lstStyle/>
          <a:p>
            <a:pPr indent="0" lvl="0" marL="0" marR="0" rtl="0" algn="ctr">
              <a:lnSpc>
                <a:spcPct val="140048"/>
              </a:lnSpc>
              <a:spcBef>
                <a:spcPts val="0"/>
              </a:spcBef>
              <a:spcAft>
                <a:spcPts val="0"/>
              </a:spcAft>
              <a:buNone/>
            </a:pPr>
            <a:r>
              <a:rPr b="0" i="0" lang="en-US" sz="2045" u="none" cap="none" strike="noStrike">
                <a:solidFill>
                  <a:srgbClr val="000000"/>
                </a:solidFill>
                <a:latin typeface="Open Sans"/>
                <a:ea typeface="Open Sans"/>
                <a:cs typeface="Open Sans"/>
                <a:sym typeface="Open Sans"/>
              </a:rPr>
              <a:t>Mosquito-prego (Anopheles darlingi). </a:t>
            </a:r>
            <a:endParaRPr/>
          </a:p>
        </p:txBody>
      </p:sp>
      <p:sp>
        <p:nvSpPr>
          <p:cNvPr id="238" name="Google Shape;238;p10"/>
          <p:cNvSpPr txBox="1"/>
          <p:nvPr/>
        </p:nvSpPr>
        <p:spPr>
          <a:xfrm>
            <a:off x="9952347" y="5114925"/>
            <a:ext cx="3550644" cy="628650"/>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None/>
            </a:pPr>
            <a:r>
              <a:rPr b="0" i="0" lang="en-US" sz="1831" u="none" cap="none" strike="noStrike">
                <a:solidFill>
                  <a:srgbClr val="000000"/>
                </a:solidFill>
                <a:latin typeface="Open Sans"/>
                <a:ea typeface="Open Sans"/>
                <a:cs typeface="Open Sans"/>
                <a:sym typeface="Open Sans"/>
              </a:rPr>
              <a:t>Pernilongo (Culex quinquefasciatus).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D3"/>
        </a:solidFill>
      </p:bgPr>
    </p:bg>
    <p:spTree>
      <p:nvGrpSpPr>
        <p:cNvPr id="242" name="Shape 242"/>
        <p:cNvGrpSpPr/>
        <p:nvPr/>
      </p:nvGrpSpPr>
      <p:grpSpPr>
        <a:xfrm>
          <a:off x="0" y="0"/>
          <a:ext cx="0" cy="0"/>
          <a:chOff x="0" y="0"/>
          <a:chExt cx="0" cy="0"/>
        </a:xfrm>
      </p:grpSpPr>
      <p:grpSp>
        <p:nvGrpSpPr>
          <p:cNvPr id="243" name="Google Shape;243;p11"/>
          <p:cNvGrpSpPr/>
          <p:nvPr/>
        </p:nvGrpSpPr>
        <p:grpSpPr>
          <a:xfrm>
            <a:off x="645705" y="1911073"/>
            <a:ext cx="11608746" cy="2045332"/>
            <a:chOff x="0" y="114300"/>
            <a:chExt cx="15478328" cy="2727109"/>
          </a:xfrm>
        </p:grpSpPr>
        <p:sp>
          <p:nvSpPr>
            <p:cNvPr id="244" name="Google Shape;244;p11"/>
            <p:cNvSpPr txBox="1"/>
            <p:nvPr/>
          </p:nvSpPr>
          <p:spPr>
            <a:xfrm>
              <a:off x="0" y="114300"/>
              <a:ext cx="15478328" cy="2185197"/>
            </a:xfrm>
            <a:prstGeom prst="rect">
              <a:avLst/>
            </a:prstGeom>
            <a:noFill/>
            <a:ln>
              <a:noFill/>
            </a:ln>
          </p:spPr>
          <p:txBody>
            <a:bodyPr anchorCtr="0" anchor="t" bIns="0" lIns="0" spcFirstLastPara="1" rIns="0" wrap="square" tIns="0">
              <a:spAutoFit/>
            </a:bodyPr>
            <a:lstStyle/>
            <a:p>
              <a:pPr indent="0" lvl="0" marL="0" marR="0" rtl="0" algn="l">
                <a:lnSpc>
                  <a:spcPct val="98994"/>
                </a:lnSpc>
                <a:spcBef>
                  <a:spcPts val="0"/>
                </a:spcBef>
                <a:spcAft>
                  <a:spcPts val="0"/>
                </a:spcAft>
                <a:buNone/>
              </a:pPr>
              <a:r>
                <a:rPr b="0" i="0" lang="en-US" sz="11334" u="none" cap="none" strike="noStrike">
                  <a:solidFill>
                    <a:srgbClr val="A5A355"/>
                  </a:solidFill>
                  <a:latin typeface="Arial"/>
                  <a:ea typeface="Arial"/>
                  <a:cs typeface="Arial"/>
                  <a:sym typeface="Arial"/>
                </a:rPr>
                <a:t>Aedes aegypti </a:t>
              </a:r>
              <a:endParaRPr/>
            </a:p>
          </p:txBody>
        </p:sp>
        <p:sp>
          <p:nvSpPr>
            <p:cNvPr id="245" name="Google Shape;245;p11"/>
            <p:cNvSpPr txBox="1"/>
            <p:nvPr/>
          </p:nvSpPr>
          <p:spPr>
            <a:xfrm>
              <a:off x="0" y="2564549"/>
              <a:ext cx="15478328" cy="276860"/>
            </a:xfrm>
            <a:prstGeom prst="rect">
              <a:avLst/>
            </a:prstGeom>
            <a:noFill/>
            <a:ln>
              <a:noFill/>
            </a:ln>
          </p:spPr>
          <p:txBody>
            <a:bodyPr anchorCtr="0" anchor="t" bIns="0" lIns="0" spcFirstLastPara="1" rIns="0" wrap="square" tIns="0">
              <a:spAutoFit/>
            </a:bodyPr>
            <a:lstStyle/>
            <a:p>
              <a:pPr indent="0" lvl="0" marL="0" marR="0" rtl="0" algn="l">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6" name="Google Shape;246;p11"/>
          <p:cNvSpPr/>
          <p:nvPr/>
        </p:nvSpPr>
        <p:spPr>
          <a:xfrm>
            <a:off x="9625523" y="-5738"/>
            <a:ext cx="4716379" cy="4834002"/>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3">
              <a:alphaModFix/>
            </a:blip>
            <a:stretch>
              <a:fillRect b="0" l="-40634" r="-4063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15890571" y="6129311"/>
            <a:ext cx="2142762" cy="2240531"/>
          </a:xfrm>
          <a:custGeom>
            <a:rect b="b" l="l" r="r" t="t"/>
            <a:pathLst>
              <a:path extrusionOk="0" h="2240531" w="2142762">
                <a:moveTo>
                  <a:pt x="2142762" y="0"/>
                </a:moveTo>
                <a:lnTo>
                  <a:pt x="0" y="0"/>
                </a:lnTo>
                <a:lnTo>
                  <a:pt x="0" y="2240531"/>
                </a:lnTo>
                <a:lnTo>
                  <a:pt x="2142762" y="2240531"/>
                </a:lnTo>
                <a:lnTo>
                  <a:pt x="2142762" y="0"/>
                </a:lnTo>
                <a:close/>
              </a:path>
            </a:pathLst>
          </a:custGeom>
          <a:blipFill rotWithShape="1">
            <a:blip r:embed="rId4">
              <a:alphaModFix/>
            </a:blip>
            <a:stretch>
              <a:fillRect b="0" l="0" r="0" t="0"/>
            </a:stretch>
          </a:blipFill>
          <a:ln>
            <a:noFill/>
          </a:ln>
        </p:spPr>
      </p:sp>
      <p:sp>
        <p:nvSpPr>
          <p:cNvPr id="248" name="Google Shape;248;p11"/>
          <p:cNvSpPr/>
          <p:nvPr/>
        </p:nvSpPr>
        <p:spPr>
          <a:xfrm flipH="1">
            <a:off x="16193399" y="7925525"/>
            <a:ext cx="1537106" cy="2361475"/>
          </a:xfrm>
          <a:custGeom>
            <a:rect b="b" l="l" r="r" t="t"/>
            <a:pathLst>
              <a:path extrusionOk="0" h="2361475" w="1537106">
                <a:moveTo>
                  <a:pt x="1537106" y="0"/>
                </a:moveTo>
                <a:lnTo>
                  <a:pt x="0" y="0"/>
                </a:lnTo>
                <a:lnTo>
                  <a:pt x="0" y="2361475"/>
                </a:lnTo>
                <a:lnTo>
                  <a:pt x="1537106" y="2361475"/>
                </a:lnTo>
                <a:lnTo>
                  <a:pt x="1537106" y="0"/>
                </a:lnTo>
                <a:close/>
              </a:path>
            </a:pathLst>
          </a:custGeom>
          <a:blipFill rotWithShape="1">
            <a:blip r:embed="rId5">
              <a:alphaModFix/>
            </a:blip>
            <a:stretch>
              <a:fillRect b="0" l="0" r="0" t="0"/>
            </a:stretch>
          </a:blipFill>
          <a:ln>
            <a:noFill/>
          </a:ln>
        </p:spPr>
      </p:sp>
      <p:sp>
        <p:nvSpPr>
          <p:cNvPr id="249" name="Google Shape;249;p11"/>
          <p:cNvSpPr/>
          <p:nvPr/>
        </p:nvSpPr>
        <p:spPr>
          <a:xfrm>
            <a:off x="12097790" y="4318067"/>
            <a:ext cx="5632715" cy="563271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0" l="-38595" r="-3859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
          <p:cNvSpPr/>
          <p:nvPr/>
        </p:nvSpPr>
        <p:spPr>
          <a:xfrm rot="-92240">
            <a:off x="252920" y="4392743"/>
            <a:ext cx="5642664" cy="564266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0" l="-38595" r="-3859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a:off x="5970261" y="4318067"/>
            <a:ext cx="5765333" cy="576533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0" l="-32119" r="-4506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D3"/>
        </a:solidFill>
      </p:bgPr>
    </p:bg>
    <p:spTree>
      <p:nvGrpSpPr>
        <p:cNvPr id="255" name="Shape 255"/>
        <p:cNvGrpSpPr/>
        <p:nvPr/>
      </p:nvGrpSpPr>
      <p:grpSpPr>
        <a:xfrm>
          <a:off x="0" y="0"/>
          <a:ext cx="0" cy="0"/>
          <a:chOff x="0" y="0"/>
          <a:chExt cx="0" cy="0"/>
        </a:xfrm>
      </p:grpSpPr>
      <p:sp>
        <p:nvSpPr>
          <p:cNvPr id="256" name="Google Shape;256;p12"/>
          <p:cNvSpPr/>
          <p:nvPr/>
        </p:nvSpPr>
        <p:spPr>
          <a:xfrm flipH="1">
            <a:off x="15890571" y="6129311"/>
            <a:ext cx="2142762" cy="2240531"/>
          </a:xfrm>
          <a:custGeom>
            <a:rect b="b" l="l" r="r" t="t"/>
            <a:pathLst>
              <a:path extrusionOk="0" h="2240531" w="2142762">
                <a:moveTo>
                  <a:pt x="2142762" y="0"/>
                </a:moveTo>
                <a:lnTo>
                  <a:pt x="0" y="0"/>
                </a:lnTo>
                <a:lnTo>
                  <a:pt x="0" y="2240531"/>
                </a:lnTo>
                <a:lnTo>
                  <a:pt x="2142762" y="2240531"/>
                </a:lnTo>
                <a:lnTo>
                  <a:pt x="2142762" y="0"/>
                </a:lnTo>
                <a:close/>
              </a:path>
            </a:pathLst>
          </a:custGeom>
          <a:blipFill rotWithShape="1">
            <a:blip r:embed="rId3">
              <a:alphaModFix/>
            </a:blip>
            <a:stretch>
              <a:fillRect b="0" l="0" r="0" t="0"/>
            </a:stretch>
          </a:blipFill>
          <a:ln>
            <a:noFill/>
          </a:ln>
        </p:spPr>
      </p:sp>
      <p:sp>
        <p:nvSpPr>
          <p:cNvPr id="257" name="Google Shape;257;p12"/>
          <p:cNvSpPr/>
          <p:nvPr/>
        </p:nvSpPr>
        <p:spPr>
          <a:xfrm flipH="1">
            <a:off x="16193399" y="7925525"/>
            <a:ext cx="1537106" cy="2361475"/>
          </a:xfrm>
          <a:custGeom>
            <a:rect b="b" l="l" r="r" t="t"/>
            <a:pathLst>
              <a:path extrusionOk="0" h="2361475" w="1537106">
                <a:moveTo>
                  <a:pt x="1537106" y="0"/>
                </a:moveTo>
                <a:lnTo>
                  <a:pt x="0" y="0"/>
                </a:lnTo>
                <a:lnTo>
                  <a:pt x="0" y="2361475"/>
                </a:lnTo>
                <a:lnTo>
                  <a:pt x="1537106" y="2361475"/>
                </a:lnTo>
                <a:lnTo>
                  <a:pt x="1537106" y="0"/>
                </a:lnTo>
                <a:close/>
              </a:path>
            </a:pathLst>
          </a:custGeom>
          <a:blipFill rotWithShape="1">
            <a:blip r:embed="rId4">
              <a:alphaModFix/>
            </a:blip>
            <a:stretch>
              <a:fillRect b="0" l="0" r="0" t="0"/>
            </a:stretch>
          </a:blipFill>
          <a:ln>
            <a:noFill/>
          </a:ln>
        </p:spPr>
      </p:sp>
      <p:sp>
        <p:nvSpPr>
          <p:cNvPr id="258" name="Google Shape;258;p12"/>
          <p:cNvSpPr/>
          <p:nvPr/>
        </p:nvSpPr>
        <p:spPr>
          <a:xfrm>
            <a:off x="0" y="0"/>
            <a:ext cx="11105866" cy="10287000"/>
          </a:xfrm>
          <a:custGeom>
            <a:rect b="b" l="l" r="r" t="t"/>
            <a:pathLst>
              <a:path extrusionOk="0" h="10287000" w="11105866">
                <a:moveTo>
                  <a:pt x="0" y="0"/>
                </a:moveTo>
                <a:lnTo>
                  <a:pt x="11105866" y="0"/>
                </a:lnTo>
                <a:lnTo>
                  <a:pt x="11105866" y="10287000"/>
                </a:lnTo>
                <a:lnTo>
                  <a:pt x="0" y="10287000"/>
                </a:lnTo>
                <a:lnTo>
                  <a:pt x="0" y="0"/>
                </a:lnTo>
                <a:close/>
              </a:path>
            </a:pathLst>
          </a:custGeom>
          <a:blipFill rotWithShape="1">
            <a:blip r:embed="rId5">
              <a:alphaModFix/>
            </a:blip>
            <a:stretch>
              <a:fillRect b="0" l="0" r="0" t="0"/>
            </a:stretch>
          </a:blipFill>
          <a:ln>
            <a:noFill/>
          </a:ln>
        </p:spPr>
      </p:sp>
      <p:sp>
        <p:nvSpPr>
          <p:cNvPr id="259" name="Google Shape;259;p12"/>
          <p:cNvSpPr/>
          <p:nvPr/>
        </p:nvSpPr>
        <p:spPr>
          <a:xfrm>
            <a:off x="11105866" y="0"/>
            <a:ext cx="7368984" cy="10775309"/>
          </a:xfrm>
          <a:custGeom>
            <a:rect b="b" l="l" r="r" t="t"/>
            <a:pathLst>
              <a:path extrusionOk="0" h="10775309" w="7368984">
                <a:moveTo>
                  <a:pt x="0" y="0"/>
                </a:moveTo>
                <a:lnTo>
                  <a:pt x="7368984" y="0"/>
                </a:lnTo>
                <a:lnTo>
                  <a:pt x="7368984" y="10775309"/>
                </a:lnTo>
                <a:lnTo>
                  <a:pt x="0" y="1077530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D3"/>
        </a:solidFill>
      </p:bgPr>
    </p:bg>
    <p:spTree>
      <p:nvGrpSpPr>
        <p:cNvPr id="263" name="Shape 263"/>
        <p:cNvGrpSpPr/>
        <p:nvPr/>
      </p:nvGrpSpPr>
      <p:grpSpPr>
        <a:xfrm>
          <a:off x="0" y="0"/>
          <a:ext cx="0" cy="0"/>
          <a:chOff x="0" y="0"/>
          <a:chExt cx="0" cy="0"/>
        </a:xfrm>
      </p:grpSpPr>
      <p:grpSp>
        <p:nvGrpSpPr>
          <p:cNvPr id="264" name="Google Shape;264;p13"/>
          <p:cNvGrpSpPr/>
          <p:nvPr/>
        </p:nvGrpSpPr>
        <p:grpSpPr>
          <a:xfrm>
            <a:off x="645705" y="791970"/>
            <a:ext cx="11823430" cy="3408766"/>
            <a:chOff x="0" y="114300"/>
            <a:chExt cx="15764573" cy="4545021"/>
          </a:xfrm>
        </p:grpSpPr>
        <p:sp>
          <p:nvSpPr>
            <p:cNvPr id="265" name="Google Shape;265;p13"/>
            <p:cNvSpPr txBox="1"/>
            <p:nvPr/>
          </p:nvSpPr>
          <p:spPr>
            <a:xfrm>
              <a:off x="0" y="114300"/>
              <a:ext cx="15764573" cy="2185197"/>
            </a:xfrm>
            <a:prstGeom prst="rect">
              <a:avLst/>
            </a:prstGeom>
            <a:noFill/>
            <a:ln>
              <a:noFill/>
            </a:ln>
          </p:spPr>
          <p:txBody>
            <a:bodyPr anchorCtr="0" anchor="t" bIns="0" lIns="0" spcFirstLastPara="1" rIns="0" wrap="square" tIns="0">
              <a:spAutoFit/>
            </a:bodyPr>
            <a:lstStyle/>
            <a:p>
              <a:pPr indent="0" lvl="0" marL="0" marR="0" rtl="0" algn="l">
                <a:lnSpc>
                  <a:spcPct val="98994"/>
                </a:lnSpc>
                <a:spcBef>
                  <a:spcPts val="0"/>
                </a:spcBef>
                <a:spcAft>
                  <a:spcPts val="0"/>
                </a:spcAft>
                <a:buNone/>
              </a:pPr>
              <a:r>
                <a:rPr b="0" i="0" lang="en-US" sz="11334" u="none" cap="none" strike="noStrike">
                  <a:solidFill>
                    <a:srgbClr val="A5A355"/>
                  </a:solidFill>
                  <a:latin typeface="Arial"/>
                  <a:ea typeface="Arial"/>
                  <a:cs typeface="Arial"/>
                  <a:sym typeface="Arial"/>
                </a:rPr>
                <a:t>Percevejos:</a:t>
              </a:r>
              <a:endParaRPr/>
            </a:p>
          </p:txBody>
        </p:sp>
        <p:sp>
          <p:nvSpPr>
            <p:cNvPr id="266" name="Google Shape;266;p13"/>
            <p:cNvSpPr txBox="1"/>
            <p:nvPr/>
          </p:nvSpPr>
          <p:spPr>
            <a:xfrm>
              <a:off x="0" y="2555024"/>
              <a:ext cx="15764573" cy="2104297"/>
            </a:xfrm>
            <a:prstGeom prst="rect">
              <a:avLst/>
            </a:prstGeom>
            <a:noFill/>
            <a:ln>
              <a:noFill/>
            </a:ln>
          </p:spPr>
          <p:txBody>
            <a:bodyPr anchorCtr="0" anchor="t" bIns="0" lIns="0" spcFirstLastPara="1" rIns="0" wrap="square" tIns="0">
              <a:spAutoFit/>
            </a:bodyPr>
            <a:lstStyle/>
            <a:p>
              <a:pPr indent="0" lvl="0" marL="0" marR="0" rtl="0" algn="just">
                <a:lnSpc>
                  <a:spcPct val="140026"/>
                </a:lnSpc>
                <a:spcBef>
                  <a:spcPts val="0"/>
                </a:spcBef>
                <a:spcAft>
                  <a:spcPts val="0"/>
                </a:spcAft>
                <a:buNone/>
              </a:pPr>
              <a:r>
                <a:rPr b="1" i="0" lang="en-US" sz="2271" u="none" cap="none" strike="noStrike">
                  <a:solidFill>
                    <a:srgbClr val="242254"/>
                  </a:solidFill>
                  <a:latin typeface="Quicksand"/>
                  <a:ea typeface="Quicksand"/>
                  <a:cs typeface="Quicksand"/>
                  <a:sym typeface="Quicksand"/>
                </a:rPr>
                <a:t>No Brasil existem diversos tipos de percevejos que habitam matas, culturas de </a:t>
              </a:r>
              <a:endParaRPr/>
            </a:p>
            <a:p>
              <a:pPr indent="0" lvl="0" marL="0" marR="0" rtl="0" algn="just">
                <a:lnSpc>
                  <a:spcPct val="140026"/>
                </a:lnSpc>
                <a:spcBef>
                  <a:spcPts val="0"/>
                </a:spcBef>
                <a:spcAft>
                  <a:spcPts val="0"/>
                </a:spcAft>
                <a:buNone/>
              </a:pPr>
              <a:r>
                <a:rPr b="1" i="0" lang="en-US" sz="2271" u="none" cap="none" strike="noStrike">
                  <a:solidFill>
                    <a:srgbClr val="242254"/>
                  </a:solidFill>
                  <a:latin typeface="Quicksand"/>
                  <a:ea typeface="Quicksand"/>
                  <a:cs typeface="Quicksand"/>
                  <a:sym typeface="Quicksand"/>
                </a:rPr>
                <a:t>vegetais, áreas urbanas ou rurais, podendo transmitir doenças. Os percevejos são </a:t>
              </a:r>
              <a:endParaRPr/>
            </a:p>
            <a:p>
              <a:pPr indent="0" lvl="0" marL="0" marR="0" rtl="0" algn="just">
                <a:lnSpc>
                  <a:spcPct val="140026"/>
                </a:lnSpc>
                <a:spcBef>
                  <a:spcPts val="0"/>
                </a:spcBef>
                <a:spcAft>
                  <a:spcPts val="0"/>
                </a:spcAft>
                <a:buNone/>
              </a:pPr>
              <a:r>
                <a:rPr b="1" i="0" lang="en-US" sz="2271" u="none" cap="none" strike="noStrike">
                  <a:solidFill>
                    <a:srgbClr val="242254"/>
                  </a:solidFill>
                  <a:latin typeface="Quicksand"/>
                  <a:ea typeface="Quicksand"/>
                  <a:cs typeface="Quicksand"/>
                  <a:sym typeface="Quicksand"/>
                </a:rPr>
                <a:t>fitófagos em sua maioria, mas existem espécies hematófagas, que se alimentam de </a:t>
              </a:r>
              <a:endParaRPr/>
            </a:p>
            <a:p>
              <a:pPr indent="0" lvl="0" marL="0" marR="0" rtl="0" algn="just">
                <a:lnSpc>
                  <a:spcPct val="140026"/>
                </a:lnSpc>
                <a:spcBef>
                  <a:spcPts val="0"/>
                </a:spcBef>
                <a:spcAft>
                  <a:spcPts val="0"/>
                </a:spcAft>
                <a:buNone/>
              </a:pPr>
              <a:r>
                <a:rPr b="1" i="0" lang="en-US" sz="2271" u="none" cap="none" strike="noStrike">
                  <a:solidFill>
                    <a:srgbClr val="242254"/>
                  </a:solidFill>
                  <a:latin typeface="Quicksand"/>
                  <a:ea typeface="Quicksand"/>
                  <a:cs typeface="Quicksand"/>
                  <a:sym typeface="Quicksand"/>
                </a:rPr>
                <a:t>sangue.</a:t>
              </a:r>
              <a:endParaRPr/>
            </a:p>
          </p:txBody>
        </p:sp>
      </p:grpSp>
      <p:sp>
        <p:nvSpPr>
          <p:cNvPr id="267" name="Google Shape;267;p13"/>
          <p:cNvSpPr/>
          <p:nvPr/>
        </p:nvSpPr>
        <p:spPr>
          <a:xfrm rot="-1458941">
            <a:off x="12640909" y="-80272"/>
            <a:ext cx="5889194" cy="6401298"/>
          </a:xfrm>
          <a:custGeom>
            <a:rect b="b" l="l" r="r" t="t"/>
            <a:pathLst>
              <a:path extrusionOk="0" h="6401298" w="5889194">
                <a:moveTo>
                  <a:pt x="0" y="0"/>
                </a:moveTo>
                <a:lnTo>
                  <a:pt x="5889194" y="0"/>
                </a:lnTo>
                <a:lnTo>
                  <a:pt x="5889194" y="6401298"/>
                </a:lnTo>
                <a:lnTo>
                  <a:pt x="0" y="6401298"/>
                </a:lnTo>
                <a:lnTo>
                  <a:pt x="0" y="0"/>
                </a:lnTo>
                <a:close/>
              </a:path>
            </a:pathLst>
          </a:custGeom>
          <a:blipFill rotWithShape="1">
            <a:blip r:embed="rId3">
              <a:alphaModFix/>
            </a:blip>
            <a:stretch>
              <a:fillRect b="0" l="0" r="0" t="0"/>
            </a:stretch>
          </a:blipFill>
          <a:ln>
            <a:noFill/>
          </a:ln>
        </p:spPr>
      </p:sp>
      <p:sp>
        <p:nvSpPr>
          <p:cNvPr id="268" name="Google Shape;268;p13"/>
          <p:cNvSpPr/>
          <p:nvPr/>
        </p:nvSpPr>
        <p:spPr>
          <a:xfrm>
            <a:off x="13325561" y="700507"/>
            <a:ext cx="4716379" cy="4834002"/>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4">
              <a:alphaModFix/>
            </a:blip>
            <a:stretch>
              <a:fillRect b="0" l="-40634" r="-4063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flipH="1">
            <a:off x="15890571" y="6129311"/>
            <a:ext cx="2142762" cy="2240531"/>
          </a:xfrm>
          <a:custGeom>
            <a:rect b="b" l="l" r="r" t="t"/>
            <a:pathLst>
              <a:path extrusionOk="0" h="2240531" w="2142762">
                <a:moveTo>
                  <a:pt x="2142762" y="0"/>
                </a:moveTo>
                <a:lnTo>
                  <a:pt x="0" y="0"/>
                </a:lnTo>
                <a:lnTo>
                  <a:pt x="0" y="2240531"/>
                </a:lnTo>
                <a:lnTo>
                  <a:pt x="2142762" y="2240531"/>
                </a:lnTo>
                <a:lnTo>
                  <a:pt x="2142762" y="0"/>
                </a:lnTo>
                <a:close/>
              </a:path>
            </a:pathLst>
          </a:custGeom>
          <a:blipFill rotWithShape="1">
            <a:blip r:embed="rId5">
              <a:alphaModFix/>
            </a:blip>
            <a:stretch>
              <a:fillRect b="0" l="0" r="0" t="0"/>
            </a:stretch>
          </a:blipFill>
          <a:ln>
            <a:noFill/>
          </a:ln>
        </p:spPr>
      </p:sp>
      <p:sp>
        <p:nvSpPr>
          <p:cNvPr id="270" name="Google Shape;270;p13"/>
          <p:cNvSpPr/>
          <p:nvPr/>
        </p:nvSpPr>
        <p:spPr>
          <a:xfrm flipH="1">
            <a:off x="16193399" y="7925525"/>
            <a:ext cx="1537106" cy="2361475"/>
          </a:xfrm>
          <a:custGeom>
            <a:rect b="b" l="l" r="r" t="t"/>
            <a:pathLst>
              <a:path extrusionOk="0" h="2361475" w="1537106">
                <a:moveTo>
                  <a:pt x="1537106" y="0"/>
                </a:moveTo>
                <a:lnTo>
                  <a:pt x="0" y="0"/>
                </a:lnTo>
                <a:lnTo>
                  <a:pt x="0" y="2361475"/>
                </a:lnTo>
                <a:lnTo>
                  <a:pt x="1537106" y="2361475"/>
                </a:lnTo>
                <a:lnTo>
                  <a:pt x="1537106" y="0"/>
                </a:lnTo>
                <a:close/>
              </a:path>
            </a:pathLst>
          </a:custGeom>
          <a:blipFill rotWithShape="1">
            <a:blip r:embed="rId6">
              <a:alphaModFix/>
            </a:blip>
            <a:stretch>
              <a:fillRect b="0" l="0" r="0" t="0"/>
            </a:stretch>
          </a:blipFill>
          <a:ln>
            <a:noFill/>
          </a:ln>
        </p:spPr>
      </p:sp>
      <p:sp>
        <p:nvSpPr>
          <p:cNvPr id="271" name="Google Shape;271;p13"/>
          <p:cNvSpPr/>
          <p:nvPr/>
        </p:nvSpPr>
        <p:spPr>
          <a:xfrm>
            <a:off x="219891"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0" l="-30914" r="-3091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rot="84882">
            <a:off x="4935621"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0" l="-24307" r="-2430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9648825"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a:alphaModFix/>
            </a:blip>
            <a:stretch>
              <a:fillRect b="0" l="-29562" r="-2956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txBox="1"/>
          <p:nvPr/>
        </p:nvSpPr>
        <p:spPr>
          <a:xfrm>
            <a:off x="9144000" y="4651751"/>
            <a:ext cx="4259070" cy="75141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US" sz="2177" u="none" cap="none" strike="noStrike">
                <a:solidFill>
                  <a:srgbClr val="000000"/>
                </a:solidFill>
                <a:latin typeface="Open Sans"/>
                <a:ea typeface="Open Sans"/>
                <a:cs typeface="Open Sans"/>
                <a:sym typeface="Open Sans"/>
              </a:rPr>
              <a:t>Percevejo da cama (Cimex lectularius). </a:t>
            </a:r>
            <a:endParaRPr/>
          </a:p>
        </p:txBody>
      </p:sp>
      <p:sp>
        <p:nvSpPr>
          <p:cNvPr id="275" name="Google Shape;275;p13"/>
          <p:cNvSpPr txBox="1"/>
          <p:nvPr/>
        </p:nvSpPr>
        <p:spPr>
          <a:xfrm>
            <a:off x="4884930" y="4651751"/>
            <a:ext cx="4259070" cy="75141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US" sz="2177" u="none" cap="none" strike="noStrike">
                <a:solidFill>
                  <a:srgbClr val="000000"/>
                </a:solidFill>
                <a:latin typeface="Open Sans"/>
                <a:ea typeface="Open Sans"/>
                <a:cs typeface="Open Sans"/>
                <a:sym typeface="Open Sans"/>
              </a:rPr>
              <a:t>Percevejo-marrom (Euschistus heros). </a:t>
            </a:r>
            <a:endParaRPr/>
          </a:p>
        </p:txBody>
      </p:sp>
      <p:sp>
        <p:nvSpPr>
          <p:cNvPr id="276" name="Google Shape;276;p13"/>
          <p:cNvSpPr txBox="1"/>
          <p:nvPr/>
        </p:nvSpPr>
        <p:spPr>
          <a:xfrm>
            <a:off x="-193975" y="4611375"/>
            <a:ext cx="5078905" cy="832163"/>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2423" u="none" cap="none" strike="noStrike">
                <a:solidFill>
                  <a:srgbClr val="000000"/>
                </a:solidFill>
                <a:latin typeface="Open Sans"/>
                <a:ea typeface="Open Sans"/>
                <a:cs typeface="Open Sans"/>
                <a:sym typeface="Open Sans"/>
              </a:rPr>
              <a:t>Percevejo barbeiro (Triatoma infestans).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D3"/>
        </a:solidFill>
      </p:bgPr>
    </p:bg>
    <p:spTree>
      <p:nvGrpSpPr>
        <p:cNvPr id="280" name="Shape 280"/>
        <p:cNvGrpSpPr/>
        <p:nvPr/>
      </p:nvGrpSpPr>
      <p:grpSpPr>
        <a:xfrm>
          <a:off x="0" y="0"/>
          <a:ext cx="0" cy="0"/>
          <a:chOff x="0" y="0"/>
          <a:chExt cx="0" cy="0"/>
        </a:xfrm>
      </p:grpSpPr>
      <p:sp>
        <p:nvSpPr>
          <p:cNvPr id="281" name="Google Shape;281;p14"/>
          <p:cNvSpPr/>
          <p:nvPr/>
        </p:nvSpPr>
        <p:spPr>
          <a:xfrm>
            <a:off x="7736442" y="1954481"/>
            <a:ext cx="7326528" cy="1533947"/>
          </a:xfrm>
          <a:custGeom>
            <a:rect b="b" l="l" r="r" t="t"/>
            <a:pathLst>
              <a:path extrusionOk="0" h="1533947" w="7326528">
                <a:moveTo>
                  <a:pt x="0" y="0"/>
                </a:moveTo>
                <a:lnTo>
                  <a:pt x="7326528" y="0"/>
                </a:lnTo>
                <a:lnTo>
                  <a:pt x="7326528" y="1533947"/>
                </a:lnTo>
                <a:lnTo>
                  <a:pt x="0" y="1533947"/>
                </a:lnTo>
                <a:lnTo>
                  <a:pt x="0" y="0"/>
                </a:lnTo>
                <a:close/>
              </a:path>
            </a:pathLst>
          </a:custGeom>
          <a:blipFill rotWithShape="1">
            <a:blip r:embed="rId3">
              <a:alphaModFix/>
            </a:blip>
            <a:stretch>
              <a:fillRect b="0" l="-79164" r="-65819" t="0"/>
            </a:stretch>
          </a:blipFill>
          <a:ln>
            <a:noFill/>
          </a:ln>
        </p:spPr>
      </p:sp>
      <p:sp>
        <p:nvSpPr>
          <p:cNvPr id="282" name="Google Shape;282;p14"/>
          <p:cNvSpPr/>
          <p:nvPr/>
        </p:nvSpPr>
        <p:spPr>
          <a:xfrm>
            <a:off x="7736442" y="3307248"/>
            <a:ext cx="9313308" cy="1949917"/>
          </a:xfrm>
          <a:custGeom>
            <a:rect b="b" l="l" r="r" t="t"/>
            <a:pathLst>
              <a:path extrusionOk="0" h="1949917" w="9313308">
                <a:moveTo>
                  <a:pt x="0" y="0"/>
                </a:moveTo>
                <a:lnTo>
                  <a:pt x="9313308" y="0"/>
                </a:lnTo>
                <a:lnTo>
                  <a:pt x="9313308" y="1949918"/>
                </a:lnTo>
                <a:lnTo>
                  <a:pt x="0" y="1949918"/>
                </a:lnTo>
                <a:lnTo>
                  <a:pt x="0" y="0"/>
                </a:lnTo>
                <a:close/>
              </a:path>
            </a:pathLst>
          </a:custGeom>
          <a:blipFill rotWithShape="1">
            <a:blip r:embed="rId3">
              <a:alphaModFix/>
            </a:blip>
            <a:stretch>
              <a:fillRect b="0" l="-79164" r="-65819" t="0"/>
            </a:stretch>
          </a:blipFill>
          <a:ln>
            <a:noFill/>
          </a:ln>
        </p:spPr>
      </p:sp>
      <p:sp>
        <p:nvSpPr>
          <p:cNvPr id="283" name="Google Shape;283;p14"/>
          <p:cNvSpPr/>
          <p:nvPr/>
        </p:nvSpPr>
        <p:spPr>
          <a:xfrm>
            <a:off x="-26437" y="8881271"/>
            <a:ext cx="18374713" cy="1642735"/>
          </a:xfrm>
          <a:custGeom>
            <a:rect b="b" l="l" r="r" t="t"/>
            <a:pathLst>
              <a:path extrusionOk="0" h="1642735" w="18374713">
                <a:moveTo>
                  <a:pt x="0" y="0"/>
                </a:moveTo>
                <a:lnTo>
                  <a:pt x="18374713" y="0"/>
                </a:lnTo>
                <a:lnTo>
                  <a:pt x="18374713" y="1642736"/>
                </a:lnTo>
                <a:lnTo>
                  <a:pt x="0" y="1642736"/>
                </a:lnTo>
                <a:lnTo>
                  <a:pt x="0" y="0"/>
                </a:lnTo>
                <a:close/>
              </a:path>
            </a:pathLst>
          </a:custGeom>
          <a:blipFill rotWithShape="1">
            <a:blip r:embed="rId4">
              <a:alphaModFix/>
            </a:blip>
            <a:stretch>
              <a:fillRect b="-140871" l="-2966" r="-2781" t="0"/>
            </a:stretch>
          </a:blipFill>
          <a:ln>
            <a:noFill/>
          </a:ln>
        </p:spPr>
      </p:sp>
      <p:sp>
        <p:nvSpPr>
          <p:cNvPr id="284" name="Google Shape;284;p14"/>
          <p:cNvSpPr/>
          <p:nvPr/>
        </p:nvSpPr>
        <p:spPr>
          <a:xfrm>
            <a:off x="14116583" y="5659364"/>
            <a:ext cx="5866335" cy="5354364"/>
          </a:xfrm>
          <a:custGeom>
            <a:rect b="b" l="l" r="r" t="t"/>
            <a:pathLst>
              <a:path extrusionOk="0" h="5354364" w="5866335">
                <a:moveTo>
                  <a:pt x="0" y="0"/>
                </a:moveTo>
                <a:lnTo>
                  <a:pt x="5866334" y="0"/>
                </a:lnTo>
                <a:lnTo>
                  <a:pt x="5866334" y="5354363"/>
                </a:lnTo>
                <a:lnTo>
                  <a:pt x="0" y="5354363"/>
                </a:lnTo>
                <a:lnTo>
                  <a:pt x="0" y="0"/>
                </a:lnTo>
                <a:close/>
              </a:path>
            </a:pathLst>
          </a:custGeom>
          <a:blipFill rotWithShape="1">
            <a:blip r:embed="rId5">
              <a:alphaModFix/>
            </a:blip>
            <a:stretch>
              <a:fillRect b="0" l="0" r="0" t="0"/>
            </a:stretch>
          </a:blipFill>
          <a:ln>
            <a:noFill/>
          </a:ln>
        </p:spPr>
      </p:sp>
      <p:sp>
        <p:nvSpPr>
          <p:cNvPr id="285" name="Google Shape;285;p14"/>
          <p:cNvSpPr txBox="1"/>
          <p:nvPr/>
        </p:nvSpPr>
        <p:spPr>
          <a:xfrm>
            <a:off x="8090764" y="2845279"/>
            <a:ext cx="7888830" cy="1596011"/>
          </a:xfrm>
          <a:prstGeom prst="rect">
            <a:avLst/>
          </a:prstGeom>
          <a:noFill/>
          <a:ln>
            <a:noFill/>
          </a:ln>
        </p:spPr>
        <p:txBody>
          <a:bodyPr anchorCtr="0" anchor="t" bIns="0" lIns="0" spcFirstLastPara="1" rIns="0" wrap="square" tIns="0">
            <a:spAutoFit/>
          </a:bodyPr>
          <a:lstStyle/>
          <a:p>
            <a:pPr indent="0" lvl="0" marL="0" marR="0" rtl="0" algn="l">
              <a:lnSpc>
                <a:spcPct val="98000"/>
              </a:lnSpc>
              <a:spcBef>
                <a:spcPts val="0"/>
              </a:spcBef>
              <a:spcAft>
                <a:spcPts val="0"/>
              </a:spcAft>
              <a:buNone/>
            </a:pPr>
            <a:r>
              <a:rPr b="0" i="0" lang="en-US" sz="11351" u="none" cap="none" strike="noStrike">
                <a:solidFill>
                  <a:srgbClr val="242254"/>
                </a:solidFill>
                <a:latin typeface="Arial"/>
                <a:ea typeface="Arial"/>
                <a:cs typeface="Arial"/>
                <a:sym typeface="Arial"/>
              </a:rPr>
              <a:t>Bons estudos!!!</a:t>
            </a:r>
            <a:endParaRPr/>
          </a:p>
        </p:txBody>
      </p:sp>
      <p:sp>
        <p:nvSpPr>
          <p:cNvPr id="286" name="Google Shape;286;p14"/>
          <p:cNvSpPr/>
          <p:nvPr/>
        </p:nvSpPr>
        <p:spPr>
          <a:xfrm>
            <a:off x="601701" y="1028700"/>
            <a:ext cx="2141849" cy="1947136"/>
          </a:xfrm>
          <a:custGeom>
            <a:rect b="b" l="l" r="r" t="t"/>
            <a:pathLst>
              <a:path extrusionOk="0" h="1947136" w="2141849">
                <a:moveTo>
                  <a:pt x="0" y="0"/>
                </a:moveTo>
                <a:lnTo>
                  <a:pt x="2141849" y="0"/>
                </a:lnTo>
                <a:lnTo>
                  <a:pt x="2141849" y="1947136"/>
                </a:lnTo>
                <a:lnTo>
                  <a:pt x="0" y="1947136"/>
                </a:lnTo>
                <a:lnTo>
                  <a:pt x="0" y="0"/>
                </a:lnTo>
                <a:close/>
              </a:path>
            </a:pathLst>
          </a:custGeom>
          <a:blipFill rotWithShape="1">
            <a:blip r:embed="rId6">
              <a:alphaModFix/>
            </a:blip>
            <a:stretch>
              <a:fillRect b="0" l="0" r="0" t="0"/>
            </a:stretch>
          </a:blipFill>
          <a:ln>
            <a:noFill/>
          </a:ln>
        </p:spPr>
      </p:sp>
      <p:sp>
        <p:nvSpPr>
          <p:cNvPr id="287" name="Google Shape;287;p14"/>
          <p:cNvSpPr/>
          <p:nvPr/>
        </p:nvSpPr>
        <p:spPr>
          <a:xfrm>
            <a:off x="601701" y="3492156"/>
            <a:ext cx="899339" cy="1003319"/>
          </a:xfrm>
          <a:custGeom>
            <a:rect b="b" l="l" r="r" t="t"/>
            <a:pathLst>
              <a:path extrusionOk="0" h="1003319" w="899339">
                <a:moveTo>
                  <a:pt x="0" y="0"/>
                </a:moveTo>
                <a:lnTo>
                  <a:pt x="899339" y="0"/>
                </a:lnTo>
                <a:lnTo>
                  <a:pt x="899339" y="1003319"/>
                </a:lnTo>
                <a:lnTo>
                  <a:pt x="0" y="1003319"/>
                </a:lnTo>
                <a:lnTo>
                  <a:pt x="0" y="0"/>
                </a:lnTo>
                <a:close/>
              </a:path>
            </a:pathLst>
          </a:custGeom>
          <a:blipFill rotWithShape="1">
            <a:blip r:embed="rId7">
              <a:alphaModFix/>
            </a:blip>
            <a:stretch>
              <a:fillRect b="0" l="0" r="0" t="0"/>
            </a:stretch>
          </a:blipFill>
          <a:ln>
            <a:noFill/>
          </a:ln>
        </p:spPr>
      </p:sp>
      <p:sp>
        <p:nvSpPr>
          <p:cNvPr id="288" name="Google Shape;288;p14"/>
          <p:cNvSpPr/>
          <p:nvPr/>
        </p:nvSpPr>
        <p:spPr>
          <a:xfrm flipH="1">
            <a:off x="0" y="3993816"/>
            <a:ext cx="10100592" cy="7019912"/>
          </a:xfrm>
          <a:custGeom>
            <a:rect b="b" l="l" r="r" t="t"/>
            <a:pathLst>
              <a:path extrusionOk="0" h="7019912" w="10100592">
                <a:moveTo>
                  <a:pt x="10100592" y="0"/>
                </a:moveTo>
                <a:lnTo>
                  <a:pt x="0" y="0"/>
                </a:lnTo>
                <a:lnTo>
                  <a:pt x="0" y="7019911"/>
                </a:lnTo>
                <a:lnTo>
                  <a:pt x="10100592" y="7019911"/>
                </a:lnTo>
                <a:lnTo>
                  <a:pt x="10100592" y="0"/>
                </a:lnTo>
                <a:close/>
              </a:path>
            </a:pathLst>
          </a:custGeom>
          <a:blipFill rotWithShape="1">
            <a:blip r:embed="rId8">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D3"/>
        </a:solidFill>
      </p:bgPr>
    </p:bg>
    <p:spTree>
      <p:nvGrpSpPr>
        <p:cNvPr id="95" name="Shape 95"/>
        <p:cNvGrpSpPr/>
        <p:nvPr/>
      </p:nvGrpSpPr>
      <p:grpSpPr>
        <a:xfrm>
          <a:off x="0" y="0"/>
          <a:ext cx="0" cy="0"/>
          <a:chOff x="0" y="0"/>
          <a:chExt cx="0" cy="0"/>
        </a:xfrm>
      </p:grpSpPr>
      <p:sp>
        <p:nvSpPr>
          <p:cNvPr id="96" name="Google Shape;96;p2"/>
          <p:cNvSpPr/>
          <p:nvPr/>
        </p:nvSpPr>
        <p:spPr>
          <a:xfrm>
            <a:off x="0" y="7976068"/>
            <a:ext cx="18288000" cy="2493880"/>
          </a:xfrm>
          <a:custGeom>
            <a:rect b="b" l="l" r="r" t="t"/>
            <a:pathLst>
              <a:path extrusionOk="0" h="843609" w="6186311">
                <a:moveTo>
                  <a:pt x="0" y="0"/>
                </a:moveTo>
                <a:lnTo>
                  <a:pt x="6186311" y="0"/>
                </a:lnTo>
                <a:lnTo>
                  <a:pt x="6186311" y="843609"/>
                </a:lnTo>
                <a:lnTo>
                  <a:pt x="0" y="843609"/>
                </a:lnTo>
                <a:close/>
              </a:path>
            </a:pathLst>
          </a:custGeom>
          <a:solidFill>
            <a:srgbClr val="000000">
              <a:alpha val="0"/>
            </a:srgbClr>
          </a:solidFill>
          <a:ln>
            <a:noFill/>
          </a:ln>
        </p:spPr>
      </p:sp>
      <p:sp>
        <p:nvSpPr>
          <p:cNvPr id="97" name="Google Shape;97;p2"/>
          <p:cNvSpPr/>
          <p:nvPr/>
        </p:nvSpPr>
        <p:spPr>
          <a:xfrm>
            <a:off x="-178714" y="7498152"/>
            <a:ext cx="18742690" cy="2772061"/>
          </a:xfrm>
          <a:custGeom>
            <a:rect b="b" l="l" r="r" t="t"/>
            <a:pathLst>
              <a:path extrusionOk="0" h="2772061" w="18742690">
                <a:moveTo>
                  <a:pt x="0" y="0"/>
                </a:moveTo>
                <a:lnTo>
                  <a:pt x="18742691" y="0"/>
                </a:lnTo>
                <a:lnTo>
                  <a:pt x="18742691" y="2772061"/>
                </a:lnTo>
                <a:lnTo>
                  <a:pt x="0" y="2772061"/>
                </a:lnTo>
                <a:lnTo>
                  <a:pt x="0" y="0"/>
                </a:lnTo>
                <a:close/>
              </a:path>
            </a:pathLst>
          </a:custGeom>
          <a:blipFill rotWithShape="1">
            <a:blip r:embed="rId3">
              <a:alphaModFix/>
            </a:blip>
            <a:stretch>
              <a:fillRect b="-45611" l="-5757" r="0" t="0"/>
            </a:stretch>
          </a:blipFill>
          <a:ln>
            <a:noFill/>
          </a:ln>
        </p:spPr>
      </p:sp>
      <p:sp>
        <p:nvSpPr>
          <p:cNvPr id="98" name="Google Shape;98;p2"/>
          <p:cNvSpPr/>
          <p:nvPr/>
        </p:nvSpPr>
        <p:spPr>
          <a:xfrm flipH="1">
            <a:off x="1185274" y="1738534"/>
            <a:ext cx="10100592" cy="7019912"/>
          </a:xfrm>
          <a:custGeom>
            <a:rect b="b" l="l" r="r" t="t"/>
            <a:pathLst>
              <a:path extrusionOk="0" h="7019912" w="10100592">
                <a:moveTo>
                  <a:pt x="10100593" y="0"/>
                </a:moveTo>
                <a:lnTo>
                  <a:pt x="0" y="0"/>
                </a:lnTo>
                <a:lnTo>
                  <a:pt x="0" y="7019912"/>
                </a:lnTo>
                <a:lnTo>
                  <a:pt x="10100593" y="7019912"/>
                </a:lnTo>
                <a:lnTo>
                  <a:pt x="10100593" y="0"/>
                </a:lnTo>
                <a:close/>
              </a:path>
            </a:pathLst>
          </a:custGeom>
          <a:blipFill rotWithShape="1">
            <a:blip r:embed="rId4">
              <a:alphaModFix/>
            </a:blip>
            <a:stretch>
              <a:fillRect b="0" l="0" r="0" t="0"/>
            </a:stretch>
          </a:blipFill>
          <a:ln>
            <a:noFill/>
          </a:ln>
        </p:spPr>
      </p:sp>
      <p:sp>
        <p:nvSpPr>
          <p:cNvPr id="99" name="Google Shape;99;p2"/>
          <p:cNvSpPr/>
          <p:nvPr/>
        </p:nvSpPr>
        <p:spPr>
          <a:xfrm flipH="1">
            <a:off x="5440352" y="1028700"/>
            <a:ext cx="1086396" cy="1086396"/>
          </a:xfrm>
          <a:custGeom>
            <a:rect b="b" l="l" r="r" t="t"/>
            <a:pathLst>
              <a:path extrusionOk="0" h="1086396" w="1086396">
                <a:moveTo>
                  <a:pt x="1086395" y="0"/>
                </a:moveTo>
                <a:lnTo>
                  <a:pt x="0" y="0"/>
                </a:lnTo>
                <a:lnTo>
                  <a:pt x="0" y="1086396"/>
                </a:lnTo>
                <a:lnTo>
                  <a:pt x="1086395" y="1086396"/>
                </a:lnTo>
                <a:lnTo>
                  <a:pt x="1086395" y="0"/>
                </a:lnTo>
                <a:close/>
              </a:path>
            </a:pathLst>
          </a:custGeom>
          <a:blipFill rotWithShape="1">
            <a:blip r:embed="rId5">
              <a:alphaModFix/>
            </a:blip>
            <a:stretch>
              <a:fillRect b="0" l="0" r="0" t="0"/>
            </a:stretch>
          </a:blipFill>
          <a:ln>
            <a:noFill/>
          </a:ln>
        </p:spPr>
      </p:sp>
      <p:grpSp>
        <p:nvGrpSpPr>
          <p:cNvPr id="100" name="Google Shape;100;p2"/>
          <p:cNvGrpSpPr/>
          <p:nvPr/>
        </p:nvGrpSpPr>
        <p:grpSpPr>
          <a:xfrm>
            <a:off x="9381889" y="1000125"/>
            <a:ext cx="8357998" cy="7158914"/>
            <a:chOff x="40095" y="0"/>
            <a:chExt cx="11143997" cy="9545219"/>
          </a:xfrm>
        </p:grpSpPr>
        <p:sp>
          <p:nvSpPr>
            <p:cNvPr id="101" name="Google Shape;101;p2"/>
            <p:cNvSpPr txBox="1"/>
            <p:nvPr/>
          </p:nvSpPr>
          <p:spPr>
            <a:xfrm>
              <a:off x="40095" y="1264537"/>
              <a:ext cx="10740210" cy="3476781"/>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5061" u="none" cap="none" strike="noStrike">
                  <a:solidFill>
                    <a:srgbClr val="A5A355"/>
                  </a:solidFill>
                  <a:latin typeface="Arial"/>
                  <a:ea typeface="Arial"/>
                  <a:cs typeface="Arial"/>
                  <a:sym typeface="Arial"/>
                </a:rPr>
                <a:t>Bem-vindo!</a:t>
              </a:r>
              <a:endParaRPr/>
            </a:p>
          </p:txBody>
        </p:sp>
        <p:sp>
          <p:nvSpPr>
            <p:cNvPr id="102" name="Google Shape;102;p2"/>
            <p:cNvSpPr txBox="1"/>
            <p:nvPr/>
          </p:nvSpPr>
          <p:spPr>
            <a:xfrm>
              <a:off x="1056419" y="7810516"/>
              <a:ext cx="10127673" cy="1734703"/>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1" i="0" lang="en-US" sz="4295" u="none" cap="none" strike="noStrike">
                  <a:solidFill>
                    <a:srgbClr val="242254"/>
                  </a:solidFill>
                  <a:latin typeface="Quicksand"/>
                  <a:ea typeface="Quicksand"/>
                  <a:cs typeface="Quicksand"/>
                  <a:sym typeface="Quicksand"/>
                </a:rPr>
                <a:t>Animados para uma</a:t>
              </a:r>
              <a:endParaRPr b="1" i="0" sz="4295" u="none" cap="none" strike="noStrike">
                <a:solidFill>
                  <a:srgbClr val="242254"/>
                </a:solidFill>
                <a:latin typeface="Quicksand"/>
                <a:ea typeface="Quicksand"/>
                <a:cs typeface="Quicksand"/>
                <a:sym typeface="Quicksand"/>
              </a:endParaRPr>
            </a:p>
            <a:p>
              <a:pPr indent="0" lvl="0" marL="0" marR="0" rtl="0" algn="ctr">
                <a:lnSpc>
                  <a:spcPct val="118998"/>
                </a:lnSpc>
                <a:spcBef>
                  <a:spcPts val="0"/>
                </a:spcBef>
                <a:spcAft>
                  <a:spcPts val="0"/>
                </a:spcAft>
                <a:buNone/>
              </a:pPr>
              <a:r>
                <a:rPr b="1" i="0" lang="en-US" sz="4295" u="none" cap="none" strike="noStrike">
                  <a:solidFill>
                    <a:srgbClr val="242254"/>
                  </a:solidFill>
                  <a:latin typeface="Quicksand"/>
                  <a:ea typeface="Quicksand"/>
                  <a:cs typeface="Quicksand"/>
                  <a:sym typeface="Quicksand"/>
                </a:rPr>
                <a:t>aula divertida?</a:t>
              </a:r>
              <a:endParaRPr/>
            </a:p>
          </p:txBody>
        </p:sp>
        <p:sp>
          <p:nvSpPr>
            <p:cNvPr id="103" name="Google Shape;103;p2"/>
            <p:cNvSpPr/>
            <p:nvPr/>
          </p:nvSpPr>
          <p:spPr>
            <a:xfrm>
              <a:off x="4694622" y="0"/>
              <a:ext cx="1431156" cy="1507923"/>
            </a:xfrm>
            <a:custGeom>
              <a:rect b="b" l="l" r="r" t="t"/>
              <a:pathLst>
                <a:path extrusionOk="0" h="1507923" w="1431156">
                  <a:moveTo>
                    <a:pt x="0" y="0"/>
                  </a:moveTo>
                  <a:lnTo>
                    <a:pt x="1431156" y="0"/>
                  </a:lnTo>
                  <a:lnTo>
                    <a:pt x="1431156" y="1507923"/>
                  </a:lnTo>
                  <a:lnTo>
                    <a:pt x="0" y="1507923"/>
                  </a:lnTo>
                  <a:lnTo>
                    <a:pt x="0" y="0"/>
                  </a:lnTo>
                  <a:close/>
                </a:path>
              </a:pathLst>
            </a:custGeom>
            <a:blipFill rotWithShape="1">
              <a:blip r:embed="rId6">
                <a:alphaModFix/>
              </a:blip>
              <a:stretch>
                <a:fillRect b="0" l="0" r="0" t="0"/>
              </a:stretch>
            </a:blipFill>
            <a:ln>
              <a:noFill/>
            </a:ln>
          </p:spPr>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A355"/>
        </a:solidFill>
      </p:bgPr>
    </p:bg>
    <p:spTree>
      <p:nvGrpSpPr>
        <p:cNvPr id="107" name="Shape 107"/>
        <p:cNvGrpSpPr/>
        <p:nvPr/>
      </p:nvGrpSpPr>
      <p:grpSpPr>
        <a:xfrm>
          <a:off x="0" y="0"/>
          <a:ext cx="0" cy="0"/>
          <a:chOff x="0" y="0"/>
          <a:chExt cx="0" cy="0"/>
        </a:xfrm>
      </p:grpSpPr>
      <p:sp>
        <p:nvSpPr>
          <p:cNvPr id="108" name="Google Shape;108;p3"/>
          <p:cNvSpPr/>
          <p:nvPr/>
        </p:nvSpPr>
        <p:spPr>
          <a:xfrm rot="10800000">
            <a:off x="194667" y="1216686"/>
            <a:ext cx="10908948" cy="8707324"/>
          </a:xfrm>
          <a:custGeom>
            <a:rect b="b" l="l" r="r" t="t"/>
            <a:pathLst>
              <a:path extrusionOk="0" h="8707324" w="10908948">
                <a:moveTo>
                  <a:pt x="10908948" y="8707324"/>
                </a:moveTo>
                <a:lnTo>
                  <a:pt x="0" y="8707324"/>
                </a:lnTo>
                <a:lnTo>
                  <a:pt x="0" y="0"/>
                </a:lnTo>
                <a:lnTo>
                  <a:pt x="10908948" y="0"/>
                </a:lnTo>
                <a:lnTo>
                  <a:pt x="10908948" y="8707324"/>
                </a:lnTo>
                <a:close/>
              </a:path>
            </a:pathLst>
          </a:custGeom>
          <a:blipFill rotWithShape="1">
            <a:blip r:embed="rId3">
              <a:alphaModFix/>
            </a:blip>
            <a:stretch>
              <a:fillRect b="0" l="0" r="0" t="0"/>
            </a:stretch>
          </a:blipFill>
          <a:ln>
            <a:noFill/>
          </a:ln>
        </p:spPr>
      </p:sp>
      <p:sp>
        <p:nvSpPr>
          <p:cNvPr id="109" name="Google Shape;109;p3"/>
          <p:cNvSpPr/>
          <p:nvPr/>
        </p:nvSpPr>
        <p:spPr>
          <a:xfrm flipH="1" rot="10800000">
            <a:off x="6999228" y="1216686"/>
            <a:ext cx="10908948" cy="8707324"/>
          </a:xfrm>
          <a:custGeom>
            <a:rect b="b" l="l" r="r" t="t"/>
            <a:pathLst>
              <a:path extrusionOk="0" h="8707324" w="10908948">
                <a:moveTo>
                  <a:pt x="0" y="8707324"/>
                </a:moveTo>
                <a:lnTo>
                  <a:pt x="10908948" y="8707324"/>
                </a:lnTo>
                <a:lnTo>
                  <a:pt x="10908948" y="0"/>
                </a:lnTo>
                <a:lnTo>
                  <a:pt x="0" y="0"/>
                </a:lnTo>
                <a:lnTo>
                  <a:pt x="0" y="8707324"/>
                </a:lnTo>
                <a:close/>
              </a:path>
            </a:pathLst>
          </a:custGeom>
          <a:blipFill rotWithShape="1">
            <a:blip r:embed="rId3">
              <a:alphaModFix/>
            </a:blip>
            <a:stretch>
              <a:fillRect b="0" l="0" r="0" t="0"/>
            </a:stretch>
          </a:blipFill>
          <a:ln>
            <a:noFill/>
          </a:ln>
        </p:spPr>
      </p:sp>
      <p:grpSp>
        <p:nvGrpSpPr>
          <p:cNvPr id="110" name="Google Shape;110;p3"/>
          <p:cNvGrpSpPr/>
          <p:nvPr/>
        </p:nvGrpSpPr>
        <p:grpSpPr>
          <a:xfrm>
            <a:off x="1028700" y="1398138"/>
            <a:ext cx="8549860" cy="3075122"/>
            <a:chOff x="0" y="-966606"/>
            <a:chExt cx="11399813" cy="4100162"/>
          </a:xfrm>
        </p:grpSpPr>
        <p:sp>
          <p:nvSpPr>
            <p:cNvPr id="111" name="Google Shape;111;p3"/>
            <p:cNvSpPr txBox="1"/>
            <p:nvPr/>
          </p:nvSpPr>
          <p:spPr>
            <a:xfrm>
              <a:off x="921413" y="-966606"/>
              <a:ext cx="10478400" cy="3192600"/>
            </a:xfrm>
            <a:prstGeom prst="rect">
              <a:avLst/>
            </a:prstGeom>
            <a:noFill/>
            <a:ln>
              <a:noFill/>
            </a:ln>
          </p:spPr>
          <p:txBody>
            <a:bodyPr anchorCtr="0" anchor="t" bIns="0" lIns="0" spcFirstLastPara="1" rIns="0" wrap="square" tIns="0">
              <a:spAutoFit/>
            </a:bodyPr>
            <a:lstStyle/>
            <a:p>
              <a:pPr indent="0" lvl="0" marL="0" marR="0" rtl="0" algn="l">
                <a:lnSpc>
                  <a:spcPct val="118996"/>
                </a:lnSpc>
                <a:spcBef>
                  <a:spcPts val="0"/>
                </a:spcBef>
                <a:spcAft>
                  <a:spcPts val="0"/>
                </a:spcAft>
                <a:buNone/>
              </a:pPr>
              <a:r>
                <a:rPr b="0" i="0" lang="en-US" sz="5780" u="none" cap="none" strike="noStrike">
                  <a:solidFill>
                    <a:srgbClr val="A5A355"/>
                  </a:solidFill>
                  <a:latin typeface="Arial"/>
                  <a:ea typeface="Arial"/>
                  <a:cs typeface="Arial"/>
                  <a:sym typeface="Arial"/>
                </a:rPr>
                <a:t>Características dos Insetos </a:t>
              </a:r>
              <a:endParaRPr/>
            </a:p>
            <a:p>
              <a:pPr indent="0" lvl="0" marL="0" marR="0" rtl="0" algn="l">
                <a:lnSpc>
                  <a:spcPct val="382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2" name="Google Shape;112;p3"/>
            <p:cNvSpPr txBox="1"/>
            <p:nvPr/>
          </p:nvSpPr>
          <p:spPr>
            <a:xfrm>
              <a:off x="0" y="2597437"/>
              <a:ext cx="9663975" cy="536119"/>
            </a:xfrm>
            <a:prstGeom prst="rect">
              <a:avLst/>
            </a:prstGeom>
            <a:noFill/>
            <a:ln>
              <a:noFill/>
            </a:ln>
          </p:spPr>
          <p:txBody>
            <a:bodyPr anchorCtr="0" anchor="t" bIns="0" lIns="0" spcFirstLastPara="1" rIns="0" wrap="square" tIns="0">
              <a:spAutoFit/>
            </a:bodyPr>
            <a:lstStyle/>
            <a:p>
              <a:pPr indent="0" lvl="0" marL="0" marR="0" rtl="0" algn="l">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p3"/>
          <p:cNvSpPr/>
          <p:nvPr/>
        </p:nvSpPr>
        <p:spPr>
          <a:xfrm>
            <a:off x="194667" y="0"/>
            <a:ext cx="2181186" cy="2433371"/>
          </a:xfrm>
          <a:custGeom>
            <a:rect b="b" l="l" r="r" t="t"/>
            <a:pathLst>
              <a:path extrusionOk="0" h="2433371" w="2181186">
                <a:moveTo>
                  <a:pt x="0" y="0"/>
                </a:moveTo>
                <a:lnTo>
                  <a:pt x="2181186" y="0"/>
                </a:lnTo>
                <a:lnTo>
                  <a:pt x="2181186" y="2433371"/>
                </a:lnTo>
                <a:lnTo>
                  <a:pt x="0" y="2433371"/>
                </a:lnTo>
                <a:lnTo>
                  <a:pt x="0" y="0"/>
                </a:lnTo>
                <a:close/>
              </a:path>
            </a:pathLst>
          </a:custGeom>
          <a:blipFill rotWithShape="1">
            <a:blip r:embed="rId4">
              <a:alphaModFix/>
            </a:blip>
            <a:stretch>
              <a:fillRect b="0" l="0" r="0" t="0"/>
            </a:stretch>
          </a:blipFill>
          <a:ln>
            <a:noFill/>
          </a:ln>
        </p:spPr>
      </p:sp>
      <p:sp>
        <p:nvSpPr>
          <p:cNvPr id="114" name="Google Shape;114;p3"/>
          <p:cNvSpPr/>
          <p:nvPr/>
        </p:nvSpPr>
        <p:spPr>
          <a:xfrm>
            <a:off x="13796923" y="47243"/>
            <a:ext cx="4491077" cy="5096257"/>
          </a:xfrm>
          <a:custGeom>
            <a:rect b="b" l="l" r="r" t="t"/>
            <a:pathLst>
              <a:path extrusionOk="0" h="5096257" w="4491077">
                <a:moveTo>
                  <a:pt x="0" y="0"/>
                </a:moveTo>
                <a:lnTo>
                  <a:pt x="4491077" y="0"/>
                </a:lnTo>
                <a:lnTo>
                  <a:pt x="4491077" y="5096257"/>
                </a:lnTo>
                <a:lnTo>
                  <a:pt x="0" y="5096257"/>
                </a:lnTo>
                <a:lnTo>
                  <a:pt x="0" y="0"/>
                </a:lnTo>
                <a:close/>
              </a:path>
            </a:pathLst>
          </a:custGeom>
          <a:blipFill rotWithShape="1">
            <a:blip r:embed="rId5">
              <a:alphaModFix/>
            </a:blip>
            <a:stretch>
              <a:fillRect b="0" l="0" r="0" t="0"/>
            </a:stretch>
          </a:blipFill>
          <a:ln>
            <a:noFill/>
          </a:ln>
        </p:spPr>
      </p:sp>
      <p:sp>
        <p:nvSpPr>
          <p:cNvPr id="115" name="Google Shape;115;p3"/>
          <p:cNvSpPr/>
          <p:nvPr/>
        </p:nvSpPr>
        <p:spPr>
          <a:xfrm>
            <a:off x="13427437" y="6989079"/>
            <a:ext cx="4860563" cy="3687952"/>
          </a:xfrm>
          <a:custGeom>
            <a:rect b="b" l="l" r="r" t="t"/>
            <a:pathLst>
              <a:path extrusionOk="0" h="3687952" w="4860563">
                <a:moveTo>
                  <a:pt x="0" y="0"/>
                </a:moveTo>
                <a:lnTo>
                  <a:pt x="4860563" y="0"/>
                </a:lnTo>
                <a:lnTo>
                  <a:pt x="4860563" y="3687952"/>
                </a:lnTo>
                <a:lnTo>
                  <a:pt x="0" y="3687952"/>
                </a:lnTo>
                <a:lnTo>
                  <a:pt x="0" y="0"/>
                </a:lnTo>
                <a:close/>
              </a:path>
            </a:pathLst>
          </a:custGeom>
          <a:blipFill rotWithShape="1">
            <a:blip r:embed="rId6">
              <a:alphaModFix/>
            </a:blip>
            <a:stretch>
              <a:fillRect b="0" l="0" r="0" t="0"/>
            </a:stretch>
          </a:blipFill>
          <a:ln>
            <a:noFill/>
          </a:ln>
        </p:spPr>
      </p:sp>
      <p:sp>
        <p:nvSpPr>
          <p:cNvPr id="116" name="Google Shape;116;p3"/>
          <p:cNvSpPr/>
          <p:nvPr/>
        </p:nvSpPr>
        <p:spPr>
          <a:xfrm>
            <a:off x="-698941" y="6040106"/>
            <a:ext cx="5049275" cy="5011406"/>
          </a:xfrm>
          <a:custGeom>
            <a:rect b="b" l="l" r="r" t="t"/>
            <a:pathLst>
              <a:path extrusionOk="0" h="5011406" w="5049275">
                <a:moveTo>
                  <a:pt x="0" y="0"/>
                </a:moveTo>
                <a:lnTo>
                  <a:pt x="5049275" y="0"/>
                </a:lnTo>
                <a:lnTo>
                  <a:pt x="5049275" y="5011406"/>
                </a:lnTo>
                <a:lnTo>
                  <a:pt x="0" y="5011406"/>
                </a:lnTo>
                <a:lnTo>
                  <a:pt x="0" y="0"/>
                </a:lnTo>
                <a:close/>
              </a:path>
            </a:pathLst>
          </a:custGeom>
          <a:blipFill rotWithShape="1">
            <a:blip r:embed="rId7">
              <a:alphaModFix/>
            </a:blip>
            <a:stretch>
              <a:fillRect b="0" l="0" r="0" t="0"/>
            </a:stretch>
          </a:blipFill>
          <a:ln>
            <a:noFill/>
          </a:ln>
        </p:spPr>
      </p:sp>
      <p:sp>
        <p:nvSpPr>
          <p:cNvPr id="117" name="Google Shape;117;p3"/>
          <p:cNvSpPr txBox="1"/>
          <p:nvPr/>
        </p:nvSpPr>
        <p:spPr>
          <a:xfrm>
            <a:off x="1028700" y="3193401"/>
            <a:ext cx="13352891" cy="3552825"/>
          </a:xfrm>
          <a:prstGeom prst="rect">
            <a:avLst/>
          </a:prstGeom>
          <a:noFill/>
          <a:ln>
            <a:noFill/>
          </a:ln>
        </p:spPr>
        <p:txBody>
          <a:bodyPr anchorCtr="0" anchor="t" bIns="0" lIns="0" spcFirstLastPara="1" rIns="0" wrap="square" tIns="0">
            <a:spAutoFit/>
          </a:bodyPr>
          <a:lstStyle/>
          <a:p>
            <a:pPr indent="0" lvl="0" marL="0" marR="0" rtl="0" algn="ctr">
              <a:lnSpc>
                <a:spcPct val="170000"/>
              </a:lnSpc>
              <a:spcBef>
                <a:spcPts val="0"/>
              </a:spcBef>
              <a:spcAft>
                <a:spcPts val="0"/>
              </a:spcAft>
              <a:buNone/>
            </a:pPr>
            <a:r>
              <a:rPr b="1" i="0" lang="en-US" sz="2400" u="none" cap="none" strike="noStrike">
                <a:solidFill>
                  <a:srgbClr val="0A0A08"/>
                </a:solidFill>
                <a:latin typeface="Open Sans"/>
                <a:ea typeface="Open Sans"/>
                <a:cs typeface="Open Sans"/>
                <a:sym typeface="Open Sans"/>
              </a:rPr>
              <a:t>Os insetos são animais diversificados e os mais abundantes na Terra. Eles fazem </a:t>
            </a:r>
            <a:endParaRPr/>
          </a:p>
          <a:p>
            <a:pPr indent="0" lvl="0" marL="0" marR="0" rtl="0" algn="ctr">
              <a:lnSpc>
                <a:spcPct val="170000"/>
              </a:lnSpc>
              <a:spcBef>
                <a:spcPts val="0"/>
              </a:spcBef>
              <a:spcAft>
                <a:spcPts val="0"/>
              </a:spcAft>
              <a:buNone/>
            </a:pPr>
            <a:r>
              <a:rPr b="1" i="0" lang="en-US" sz="2400" u="none" cap="none" strike="noStrike">
                <a:solidFill>
                  <a:srgbClr val="0A0A08"/>
                </a:solidFill>
                <a:latin typeface="Open Sans"/>
                <a:ea typeface="Open Sans"/>
                <a:cs typeface="Open Sans"/>
                <a:sym typeface="Open Sans"/>
              </a:rPr>
              <a:t>parte do filo Arthropoda, visto que são invertebrados com patas articuladas. Possuem </a:t>
            </a:r>
            <a:endParaRPr/>
          </a:p>
          <a:p>
            <a:pPr indent="0" lvl="0" marL="0" marR="0" rtl="0" algn="ctr">
              <a:lnSpc>
                <a:spcPct val="170000"/>
              </a:lnSpc>
              <a:spcBef>
                <a:spcPts val="0"/>
              </a:spcBef>
              <a:spcAft>
                <a:spcPts val="0"/>
              </a:spcAft>
              <a:buNone/>
            </a:pPr>
            <a:r>
              <a:rPr b="1" i="0" lang="en-US" sz="2400" u="none" cap="none" strike="noStrike">
                <a:solidFill>
                  <a:srgbClr val="0A0A08"/>
                </a:solidFill>
                <a:latin typeface="Open Sans"/>
                <a:ea typeface="Open Sans"/>
                <a:cs typeface="Open Sans"/>
                <a:sym typeface="Open Sans"/>
              </a:rPr>
              <a:t>capacidade de voo e seu corpo é dividido em cabeça, tórax e abdômen. Na cabeça estão presentes os ocelos, os olhos compostos, um par de antenas e o aparelho bucal. No </a:t>
            </a:r>
            <a:endParaRPr/>
          </a:p>
          <a:p>
            <a:pPr indent="0" lvl="0" marL="0" marR="0" rtl="0" algn="ctr">
              <a:lnSpc>
                <a:spcPct val="170000"/>
              </a:lnSpc>
              <a:spcBef>
                <a:spcPts val="0"/>
              </a:spcBef>
              <a:spcAft>
                <a:spcPts val="0"/>
              </a:spcAft>
              <a:buNone/>
            </a:pPr>
            <a:r>
              <a:rPr b="1" i="0" lang="en-US" sz="2400" u="none" cap="none" strike="noStrike">
                <a:solidFill>
                  <a:srgbClr val="0A0A08"/>
                </a:solidFill>
                <a:latin typeface="Open Sans"/>
                <a:ea typeface="Open Sans"/>
                <a:cs typeface="Open Sans"/>
                <a:sym typeface="Open Sans"/>
              </a:rPr>
              <a:t>tórax encontramos três pares de patas e as asas. No abdômen estão instalados os </a:t>
            </a:r>
            <a:endParaRPr/>
          </a:p>
          <a:p>
            <a:pPr indent="0" lvl="0" marL="0" marR="0" rtl="0" algn="ctr">
              <a:lnSpc>
                <a:spcPct val="170000"/>
              </a:lnSpc>
              <a:spcBef>
                <a:spcPts val="0"/>
              </a:spcBef>
              <a:spcAft>
                <a:spcPts val="0"/>
              </a:spcAft>
              <a:buNone/>
            </a:pPr>
            <a:r>
              <a:rPr b="1" i="0" lang="en-US" sz="2400" u="none" cap="none" strike="noStrike">
                <a:solidFill>
                  <a:srgbClr val="0A0A08"/>
                </a:solidFill>
                <a:latin typeface="Open Sans"/>
                <a:ea typeface="Open Sans"/>
                <a:cs typeface="Open Sans"/>
                <a:sym typeface="Open Sans"/>
              </a:rPr>
              <a:t>sistemas respiratório e reprodutor. O revestimento externo ou exoesqueleto desses </a:t>
            </a:r>
            <a:endParaRPr/>
          </a:p>
          <a:p>
            <a:pPr indent="0" lvl="0" marL="0" marR="0" rtl="0" algn="ctr">
              <a:lnSpc>
                <a:spcPct val="170000"/>
              </a:lnSpc>
              <a:spcBef>
                <a:spcPts val="0"/>
              </a:spcBef>
              <a:spcAft>
                <a:spcPts val="0"/>
              </a:spcAft>
              <a:buNone/>
            </a:pPr>
            <a:r>
              <a:rPr b="1" i="0" lang="en-US" sz="2400" u="none" cap="none" strike="noStrike">
                <a:solidFill>
                  <a:srgbClr val="0A0A08"/>
                </a:solidFill>
                <a:latin typeface="Open Sans"/>
                <a:ea typeface="Open Sans"/>
                <a:cs typeface="Open Sans"/>
                <a:sym typeface="Open Sans"/>
              </a:rPr>
              <a:t>animais é formado principalmente por quitina.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A355"/>
        </a:solidFill>
      </p:bgPr>
    </p:bg>
    <p:spTree>
      <p:nvGrpSpPr>
        <p:cNvPr id="121" name="Shape 121"/>
        <p:cNvGrpSpPr/>
        <p:nvPr/>
      </p:nvGrpSpPr>
      <p:grpSpPr>
        <a:xfrm>
          <a:off x="0" y="0"/>
          <a:ext cx="0" cy="0"/>
          <a:chOff x="0" y="0"/>
          <a:chExt cx="0" cy="0"/>
        </a:xfrm>
      </p:grpSpPr>
      <p:sp>
        <p:nvSpPr>
          <p:cNvPr id="122" name="Google Shape;122;p4"/>
          <p:cNvSpPr/>
          <p:nvPr/>
        </p:nvSpPr>
        <p:spPr>
          <a:xfrm rot="10800000">
            <a:off x="546365" y="3238106"/>
            <a:ext cx="6426661" cy="5129644"/>
          </a:xfrm>
          <a:custGeom>
            <a:rect b="b" l="l" r="r" t="t"/>
            <a:pathLst>
              <a:path extrusionOk="0" h="5129644" w="6426661">
                <a:moveTo>
                  <a:pt x="6426661" y="5129644"/>
                </a:moveTo>
                <a:lnTo>
                  <a:pt x="0" y="5129644"/>
                </a:lnTo>
                <a:lnTo>
                  <a:pt x="0" y="0"/>
                </a:lnTo>
                <a:lnTo>
                  <a:pt x="6426661" y="0"/>
                </a:lnTo>
                <a:lnTo>
                  <a:pt x="6426661" y="5129644"/>
                </a:lnTo>
                <a:close/>
              </a:path>
            </a:pathLst>
          </a:custGeom>
          <a:blipFill rotWithShape="1">
            <a:blip r:embed="rId3">
              <a:alphaModFix/>
            </a:blip>
            <a:stretch>
              <a:fillRect b="0" l="0" r="0" t="0"/>
            </a:stretch>
          </a:blipFill>
          <a:ln>
            <a:noFill/>
          </a:ln>
        </p:spPr>
      </p:sp>
      <p:sp>
        <p:nvSpPr>
          <p:cNvPr id="123" name="Google Shape;123;p4"/>
          <p:cNvSpPr/>
          <p:nvPr/>
        </p:nvSpPr>
        <p:spPr>
          <a:xfrm flipH="1" rot="10800000">
            <a:off x="7181901" y="3433980"/>
            <a:ext cx="5935861" cy="4737896"/>
          </a:xfrm>
          <a:custGeom>
            <a:rect b="b" l="l" r="r" t="t"/>
            <a:pathLst>
              <a:path extrusionOk="0" h="4737896" w="5935861">
                <a:moveTo>
                  <a:pt x="0" y="4737896"/>
                </a:moveTo>
                <a:lnTo>
                  <a:pt x="5935861" y="4737896"/>
                </a:lnTo>
                <a:lnTo>
                  <a:pt x="5935861" y="0"/>
                </a:lnTo>
                <a:lnTo>
                  <a:pt x="0" y="0"/>
                </a:lnTo>
                <a:lnTo>
                  <a:pt x="0" y="4737896"/>
                </a:lnTo>
                <a:close/>
              </a:path>
            </a:pathLst>
          </a:custGeom>
          <a:blipFill rotWithShape="1">
            <a:blip r:embed="rId3">
              <a:alphaModFix/>
            </a:blip>
            <a:stretch>
              <a:fillRect b="0" l="0" r="0" t="0"/>
            </a:stretch>
          </a:blipFill>
          <a:ln>
            <a:noFill/>
          </a:ln>
        </p:spPr>
      </p:sp>
      <p:sp>
        <p:nvSpPr>
          <p:cNvPr id="124" name="Google Shape;124;p4"/>
          <p:cNvSpPr/>
          <p:nvPr/>
        </p:nvSpPr>
        <p:spPr>
          <a:xfrm>
            <a:off x="2744780" y="848017"/>
            <a:ext cx="14224261" cy="1215528"/>
          </a:xfrm>
          <a:custGeom>
            <a:rect b="b" l="l" r="r" t="t"/>
            <a:pathLst>
              <a:path extrusionOk="0" h="1215528" w="14224261">
                <a:moveTo>
                  <a:pt x="0" y="0"/>
                </a:moveTo>
                <a:lnTo>
                  <a:pt x="14224261" y="0"/>
                </a:lnTo>
                <a:lnTo>
                  <a:pt x="14224261" y="1215528"/>
                </a:lnTo>
                <a:lnTo>
                  <a:pt x="0" y="1215528"/>
                </a:lnTo>
                <a:lnTo>
                  <a:pt x="0" y="0"/>
                </a:lnTo>
                <a:close/>
              </a:path>
            </a:pathLst>
          </a:custGeom>
          <a:blipFill rotWithShape="1">
            <a:blip r:embed="rId4">
              <a:alphaModFix/>
            </a:blip>
            <a:stretch>
              <a:fillRect b="0" l="0" r="0" t="0"/>
            </a:stretch>
          </a:blipFill>
          <a:ln>
            <a:noFill/>
          </a:ln>
        </p:spPr>
      </p:sp>
      <p:sp>
        <p:nvSpPr>
          <p:cNvPr id="125" name="Google Shape;125;p4"/>
          <p:cNvSpPr/>
          <p:nvPr/>
        </p:nvSpPr>
        <p:spPr>
          <a:xfrm>
            <a:off x="9786942" y="3000360"/>
            <a:ext cx="1392832" cy="1439958"/>
          </a:xfrm>
          <a:custGeom>
            <a:rect b="b" l="l" r="r" t="t"/>
            <a:pathLst>
              <a:path extrusionOk="0" h="1439958" w="1392832">
                <a:moveTo>
                  <a:pt x="0" y="0"/>
                </a:moveTo>
                <a:lnTo>
                  <a:pt x="1392832" y="0"/>
                </a:lnTo>
                <a:lnTo>
                  <a:pt x="1392832" y="1439958"/>
                </a:lnTo>
                <a:lnTo>
                  <a:pt x="0" y="1439958"/>
                </a:lnTo>
                <a:lnTo>
                  <a:pt x="0" y="0"/>
                </a:lnTo>
                <a:close/>
              </a:path>
            </a:pathLst>
          </a:custGeom>
          <a:blipFill rotWithShape="1">
            <a:blip r:embed="rId5">
              <a:alphaModFix/>
            </a:blip>
            <a:stretch>
              <a:fillRect b="0" l="0" r="0" t="0"/>
            </a:stretch>
          </a:blipFill>
          <a:ln>
            <a:noFill/>
          </a:ln>
        </p:spPr>
      </p:sp>
      <p:sp>
        <p:nvSpPr>
          <p:cNvPr id="126" name="Google Shape;126;p4"/>
          <p:cNvSpPr/>
          <p:nvPr/>
        </p:nvSpPr>
        <p:spPr>
          <a:xfrm>
            <a:off x="3065781" y="3016481"/>
            <a:ext cx="1392832" cy="1439958"/>
          </a:xfrm>
          <a:custGeom>
            <a:rect b="b" l="l" r="r" t="t"/>
            <a:pathLst>
              <a:path extrusionOk="0" h="1439958" w="1392832">
                <a:moveTo>
                  <a:pt x="0" y="0"/>
                </a:moveTo>
                <a:lnTo>
                  <a:pt x="1392832" y="0"/>
                </a:lnTo>
                <a:lnTo>
                  <a:pt x="1392832" y="1439958"/>
                </a:lnTo>
                <a:lnTo>
                  <a:pt x="0" y="1439958"/>
                </a:lnTo>
                <a:lnTo>
                  <a:pt x="0" y="0"/>
                </a:lnTo>
                <a:close/>
              </a:path>
            </a:pathLst>
          </a:custGeom>
          <a:blipFill rotWithShape="1">
            <a:blip r:embed="rId5">
              <a:alphaModFix/>
            </a:blip>
            <a:stretch>
              <a:fillRect b="0" l="0" r="0" t="0"/>
            </a:stretch>
          </a:blipFill>
          <a:ln>
            <a:noFill/>
          </a:ln>
        </p:spPr>
      </p:sp>
      <p:sp>
        <p:nvSpPr>
          <p:cNvPr id="127" name="Google Shape;127;p4"/>
          <p:cNvSpPr/>
          <p:nvPr/>
        </p:nvSpPr>
        <p:spPr>
          <a:xfrm>
            <a:off x="667268" y="9688637"/>
            <a:ext cx="16999589" cy="886129"/>
          </a:xfrm>
          <a:custGeom>
            <a:rect b="b" l="l" r="r" t="t"/>
            <a:pathLst>
              <a:path extrusionOk="0" h="886129" w="16999589">
                <a:moveTo>
                  <a:pt x="0" y="0"/>
                </a:moveTo>
                <a:lnTo>
                  <a:pt x="16999589" y="0"/>
                </a:lnTo>
                <a:lnTo>
                  <a:pt x="16999589" y="886129"/>
                </a:lnTo>
                <a:lnTo>
                  <a:pt x="0" y="886129"/>
                </a:lnTo>
                <a:lnTo>
                  <a:pt x="0" y="0"/>
                </a:lnTo>
                <a:close/>
              </a:path>
            </a:pathLst>
          </a:custGeom>
          <a:blipFill rotWithShape="1">
            <a:blip r:embed="rId6">
              <a:alphaModFix/>
            </a:blip>
            <a:stretch>
              <a:fillRect b="-291711" l="-270" r="0" t="0"/>
            </a:stretch>
          </a:blipFill>
          <a:ln>
            <a:noFill/>
          </a:ln>
        </p:spPr>
      </p:sp>
      <p:sp>
        <p:nvSpPr>
          <p:cNvPr id="128" name="Google Shape;128;p4"/>
          <p:cNvSpPr/>
          <p:nvPr/>
        </p:nvSpPr>
        <p:spPr>
          <a:xfrm flipH="1">
            <a:off x="702558" y="7169763"/>
            <a:ext cx="652285" cy="1002113"/>
          </a:xfrm>
          <a:custGeom>
            <a:rect b="b" l="l" r="r" t="t"/>
            <a:pathLst>
              <a:path extrusionOk="0" h="1002113" w="652285">
                <a:moveTo>
                  <a:pt x="652284" y="0"/>
                </a:moveTo>
                <a:lnTo>
                  <a:pt x="0" y="0"/>
                </a:lnTo>
                <a:lnTo>
                  <a:pt x="0" y="1002113"/>
                </a:lnTo>
                <a:lnTo>
                  <a:pt x="652284" y="1002113"/>
                </a:lnTo>
                <a:lnTo>
                  <a:pt x="652284" y="0"/>
                </a:lnTo>
                <a:close/>
              </a:path>
            </a:pathLst>
          </a:custGeom>
          <a:blipFill rotWithShape="1">
            <a:blip r:embed="rId7">
              <a:alphaModFix/>
            </a:blip>
            <a:stretch>
              <a:fillRect b="0" l="0" r="0" t="0"/>
            </a:stretch>
          </a:blipFill>
          <a:ln>
            <a:noFill/>
          </a:ln>
        </p:spPr>
      </p:sp>
      <p:sp>
        <p:nvSpPr>
          <p:cNvPr id="129" name="Google Shape;129;p4"/>
          <p:cNvSpPr/>
          <p:nvPr/>
        </p:nvSpPr>
        <p:spPr>
          <a:xfrm>
            <a:off x="-108725" y="-93437"/>
            <a:ext cx="4281188" cy="3331543"/>
          </a:xfrm>
          <a:custGeom>
            <a:rect b="b" l="l" r="r" t="t"/>
            <a:pathLst>
              <a:path extrusionOk="0" h="3331543" w="4281188">
                <a:moveTo>
                  <a:pt x="0" y="0"/>
                </a:moveTo>
                <a:lnTo>
                  <a:pt x="4281189" y="0"/>
                </a:lnTo>
                <a:lnTo>
                  <a:pt x="4281189" y="3331543"/>
                </a:lnTo>
                <a:lnTo>
                  <a:pt x="0" y="3331543"/>
                </a:lnTo>
                <a:lnTo>
                  <a:pt x="0" y="0"/>
                </a:lnTo>
                <a:close/>
              </a:path>
            </a:pathLst>
          </a:custGeom>
          <a:blipFill rotWithShape="1">
            <a:blip r:embed="rId8">
              <a:alphaModFix/>
            </a:blip>
            <a:stretch>
              <a:fillRect b="0" l="0" r="0" t="0"/>
            </a:stretch>
          </a:blipFill>
          <a:ln>
            <a:noFill/>
          </a:ln>
        </p:spPr>
      </p:sp>
      <p:sp>
        <p:nvSpPr>
          <p:cNvPr id="130" name="Google Shape;130;p4"/>
          <p:cNvSpPr txBox="1"/>
          <p:nvPr/>
        </p:nvSpPr>
        <p:spPr>
          <a:xfrm>
            <a:off x="7423497" y="4359630"/>
            <a:ext cx="4866827" cy="3040492"/>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2170" u="none" cap="none" strike="noStrike">
                <a:solidFill>
                  <a:srgbClr val="242254"/>
                </a:solidFill>
                <a:latin typeface="Quicksand"/>
                <a:ea typeface="Quicksand"/>
                <a:cs typeface="Quicksand"/>
                <a:sym typeface="Quicksand"/>
              </a:rPr>
              <a:t>Além disso, alguns insetos são vetores de doenças perigosas à sociedade, como</a:t>
            </a:r>
            <a:endParaRPr/>
          </a:p>
          <a:p>
            <a:pPr indent="0" lvl="0" marL="0" marR="0" rtl="0" algn="just">
              <a:lnSpc>
                <a:spcPct val="140000"/>
              </a:lnSpc>
              <a:spcBef>
                <a:spcPts val="0"/>
              </a:spcBef>
              <a:spcAft>
                <a:spcPts val="0"/>
              </a:spcAft>
              <a:buNone/>
            </a:pPr>
            <a:r>
              <a:rPr b="1" i="0" lang="en-US" sz="2170" u="none" cap="none" strike="noStrike">
                <a:solidFill>
                  <a:srgbClr val="242254"/>
                </a:solidFill>
                <a:latin typeface="Quicksand"/>
                <a:ea typeface="Quicksand"/>
                <a:cs typeface="Quicksand"/>
                <a:sym typeface="Quicksand"/>
              </a:rPr>
              <a:t>o mosquito Aedes aegypti que pode transmitir Dengue, Febre Amarela, Zika e Chikungunya, enquanto suas fêmeas sugam sangue para produzir ovos.</a:t>
            </a:r>
            <a:endParaRPr/>
          </a:p>
        </p:txBody>
      </p:sp>
      <p:sp>
        <p:nvSpPr>
          <p:cNvPr id="131" name="Google Shape;131;p4"/>
          <p:cNvSpPr txBox="1"/>
          <p:nvPr/>
        </p:nvSpPr>
        <p:spPr>
          <a:xfrm>
            <a:off x="4475100" y="460875"/>
            <a:ext cx="12405900" cy="14595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0" lang="en-US" sz="9481" u="none" cap="none" strike="noStrike">
                <a:solidFill>
                  <a:srgbClr val="FFE7D3"/>
                </a:solidFill>
                <a:latin typeface="Arial"/>
                <a:ea typeface="Arial"/>
                <a:cs typeface="Arial"/>
                <a:sym typeface="Arial"/>
              </a:rPr>
              <a:t>Outras Característic</a:t>
            </a:r>
            <a:r>
              <a:rPr lang="en-US" sz="9481">
                <a:solidFill>
                  <a:srgbClr val="FFE7D3"/>
                </a:solidFill>
              </a:rPr>
              <a:t>as</a:t>
            </a:r>
            <a:endParaRPr/>
          </a:p>
        </p:txBody>
      </p:sp>
      <p:sp>
        <p:nvSpPr>
          <p:cNvPr id="132" name="Google Shape;132;p4"/>
          <p:cNvSpPr txBox="1"/>
          <p:nvPr/>
        </p:nvSpPr>
        <p:spPr>
          <a:xfrm>
            <a:off x="1028700" y="4643071"/>
            <a:ext cx="5489193" cy="278992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2285" u="none" cap="none" strike="noStrike">
                <a:solidFill>
                  <a:srgbClr val="242254"/>
                </a:solidFill>
                <a:latin typeface="Quicksand"/>
                <a:ea typeface="Quicksand"/>
                <a:cs typeface="Quicksand"/>
                <a:sym typeface="Quicksand"/>
              </a:rPr>
              <a:t>Os insetos também são predadores de outros animais e podem ser utilizados no controle biológico de pragas da lavoura, como as joaninhas que atacam insetos que causam danos às plantas,reduzindo assim o uso de agrotóxicos</a:t>
            </a:r>
            <a:endParaRPr/>
          </a:p>
        </p:txBody>
      </p:sp>
      <p:sp>
        <p:nvSpPr>
          <p:cNvPr id="133" name="Google Shape;133;p4"/>
          <p:cNvSpPr txBox="1"/>
          <p:nvPr/>
        </p:nvSpPr>
        <p:spPr>
          <a:xfrm>
            <a:off x="10072694" y="3071798"/>
            <a:ext cx="830066" cy="121458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755" u="none" cap="none" strike="noStrike">
                <a:solidFill>
                  <a:srgbClr val="FFE7D3"/>
                </a:solidFill>
                <a:latin typeface="Arial"/>
                <a:ea typeface="Arial"/>
                <a:cs typeface="Arial"/>
                <a:sym typeface="Arial"/>
              </a:rPr>
              <a:t>2</a:t>
            </a:r>
            <a:endParaRPr/>
          </a:p>
        </p:txBody>
      </p:sp>
      <p:sp>
        <p:nvSpPr>
          <p:cNvPr id="134" name="Google Shape;134;p4"/>
          <p:cNvSpPr txBox="1"/>
          <p:nvPr/>
        </p:nvSpPr>
        <p:spPr>
          <a:xfrm>
            <a:off x="3437029" y="3047606"/>
            <a:ext cx="672535" cy="121458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755" u="none" cap="none" strike="noStrike">
                <a:solidFill>
                  <a:srgbClr val="FFE7D3"/>
                </a:solidFill>
                <a:latin typeface="Arial"/>
                <a:ea typeface="Arial"/>
                <a:cs typeface="Arial"/>
                <a:sym typeface="Arial"/>
              </a:rPr>
              <a:t>1</a:t>
            </a:r>
            <a:endParaRPr/>
          </a:p>
        </p:txBody>
      </p:sp>
      <p:sp>
        <p:nvSpPr>
          <p:cNvPr id="135" name="Google Shape;135;p4"/>
          <p:cNvSpPr/>
          <p:nvPr/>
        </p:nvSpPr>
        <p:spPr>
          <a:xfrm rot="10800000">
            <a:off x="13366922" y="3336863"/>
            <a:ext cx="5145330" cy="5133637"/>
          </a:xfrm>
          <a:custGeom>
            <a:rect b="b" l="l" r="r" t="t"/>
            <a:pathLst>
              <a:path extrusionOk="0" h="5133637" w="6431663">
                <a:moveTo>
                  <a:pt x="6431663" y="5133636"/>
                </a:moveTo>
                <a:lnTo>
                  <a:pt x="0" y="5133636"/>
                </a:lnTo>
                <a:lnTo>
                  <a:pt x="0" y="0"/>
                </a:lnTo>
                <a:lnTo>
                  <a:pt x="6431663" y="0"/>
                </a:lnTo>
                <a:lnTo>
                  <a:pt x="6431663" y="5133636"/>
                </a:lnTo>
                <a:close/>
              </a:path>
            </a:pathLst>
          </a:custGeom>
          <a:blipFill rotWithShape="1">
            <a:blip r:embed="rId3">
              <a:alphaModFix/>
            </a:blip>
            <a:stretch>
              <a:fillRect b="0" l="0" r="0" t="0"/>
            </a:stretch>
          </a:blipFill>
          <a:ln>
            <a:noFill/>
          </a:ln>
        </p:spPr>
      </p:sp>
      <p:sp>
        <p:nvSpPr>
          <p:cNvPr id="136" name="Google Shape;136;p4"/>
          <p:cNvSpPr/>
          <p:nvPr/>
        </p:nvSpPr>
        <p:spPr>
          <a:xfrm>
            <a:off x="13460337" y="8015998"/>
            <a:ext cx="4844481" cy="3112579"/>
          </a:xfrm>
          <a:custGeom>
            <a:rect b="b" l="l" r="r" t="t"/>
            <a:pathLst>
              <a:path extrusionOk="0" h="3112579" w="4844481">
                <a:moveTo>
                  <a:pt x="0" y="0"/>
                </a:moveTo>
                <a:lnTo>
                  <a:pt x="4844480" y="0"/>
                </a:lnTo>
                <a:lnTo>
                  <a:pt x="4844480" y="3112578"/>
                </a:lnTo>
                <a:lnTo>
                  <a:pt x="0" y="3112578"/>
                </a:lnTo>
                <a:lnTo>
                  <a:pt x="0" y="0"/>
                </a:lnTo>
                <a:close/>
              </a:path>
            </a:pathLst>
          </a:custGeom>
          <a:blipFill rotWithShape="1">
            <a:blip r:embed="rId9">
              <a:alphaModFix/>
            </a:blip>
            <a:stretch>
              <a:fillRect b="0" l="0" r="0" t="0"/>
            </a:stretch>
          </a:blipFill>
          <a:ln>
            <a:noFill/>
          </a:ln>
        </p:spPr>
      </p:sp>
      <p:sp>
        <p:nvSpPr>
          <p:cNvPr id="137" name="Google Shape;137;p4"/>
          <p:cNvSpPr txBox="1"/>
          <p:nvPr/>
        </p:nvSpPr>
        <p:spPr>
          <a:xfrm>
            <a:off x="13565424" y="3687375"/>
            <a:ext cx="4866900" cy="4542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2170" u="none" cap="none" strike="noStrike">
                <a:solidFill>
                  <a:srgbClr val="242254"/>
                </a:solidFill>
                <a:latin typeface="Quicksand"/>
                <a:ea typeface="Quicksand"/>
                <a:cs typeface="Quicksand"/>
                <a:sym typeface="Quicksand"/>
              </a:rPr>
              <a:t>Os insetos realizam a metamorfose. Ao nascer (quando eclodem os ovos) tem a forma de larvas (estágio de larva, muito ativas, sempre comendo folhas), depois fica encasulada e imóvel (estágio de pupa ou casulo ou crisálida) e enfim adquire asas e outras características (estágio adulto), deixando o casulo.</a:t>
            </a:r>
            <a:endParaRPr/>
          </a:p>
        </p:txBody>
      </p:sp>
      <p:sp>
        <p:nvSpPr>
          <p:cNvPr id="138" name="Google Shape;138;p4"/>
          <p:cNvSpPr/>
          <p:nvPr/>
        </p:nvSpPr>
        <p:spPr>
          <a:xfrm>
            <a:off x="15186162" y="2310192"/>
            <a:ext cx="1392832" cy="1439958"/>
          </a:xfrm>
          <a:custGeom>
            <a:rect b="b" l="l" r="r" t="t"/>
            <a:pathLst>
              <a:path extrusionOk="0" h="1439958" w="1392832">
                <a:moveTo>
                  <a:pt x="0" y="0"/>
                </a:moveTo>
                <a:lnTo>
                  <a:pt x="1392831" y="0"/>
                </a:lnTo>
                <a:lnTo>
                  <a:pt x="1392831" y="1439958"/>
                </a:lnTo>
                <a:lnTo>
                  <a:pt x="0" y="1439958"/>
                </a:lnTo>
                <a:lnTo>
                  <a:pt x="0" y="0"/>
                </a:lnTo>
                <a:close/>
              </a:path>
            </a:pathLst>
          </a:custGeom>
          <a:blipFill rotWithShape="1">
            <a:blip r:embed="rId5">
              <a:alphaModFix/>
            </a:blip>
            <a:stretch>
              <a:fillRect b="0" l="0" r="0" t="0"/>
            </a:stretch>
          </a:blipFill>
          <a:ln>
            <a:noFill/>
          </a:ln>
        </p:spPr>
      </p:sp>
      <p:sp>
        <p:nvSpPr>
          <p:cNvPr id="139" name="Google Shape;139;p4"/>
          <p:cNvSpPr txBox="1"/>
          <p:nvPr/>
        </p:nvSpPr>
        <p:spPr>
          <a:xfrm>
            <a:off x="15467544" y="2327627"/>
            <a:ext cx="830066" cy="121458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755" u="none" cap="none" strike="noStrike">
                <a:solidFill>
                  <a:srgbClr val="FFE7D3"/>
                </a:solidFill>
                <a:latin typeface="Arial"/>
                <a:ea typeface="Arial"/>
                <a:cs typeface="Arial"/>
                <a:sym typeface="Arial"/>
              </a:rPr>
              <a:t>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CB70"/>
        </a:solidFill>
      </p:bgPr>
    </p:bg>
    <p:spTree>
      <p:nvGrpSpPr>
        <p:cNvPr id="143" name="Shape 143"/>
        <p:cNvGrpSpPr/>
        <p:nvPr/>
      </p:nvGrpSpPr>
      <p:grpSpPr>
        <a:xfrm>
          <a:off x="0" y="0"/>
          <a:ext cx="0" cy="0"/>
          <a:chOff x="0" y="0"/>
          <a:chExt cx="0" cy="0"/>
        </a:xfrm>
      </p:grpSpPr>
      <p:sp>
        <p:nvSpPr>
          <p:cNvPr id="144" name="Google Shape;144;p5"/>
          <p:cNvSpPr/>
          <p:nvPr/>
        </p:nvSpPr>
        <p:spPr>
          <a:xfrm>
            <a:off x="8458105" y="2564041"/>
            <a:ext cx="8801195" cy="5646077"/>
          </a:xfrm>
          <a:custGeom>
            <a:rect b="b" l="l" r="r" t="t"/>
            <a:pathLst>
              <a:path extrusionOk="0" h="5646077" w="8801195">
                <a:moveTo>
                  <a:pt x="0" y="0"/>
                </a:moveTo>
                <a:lnTo>
                  <a:pt x="8801195" y="0"/>
                </a:lnTo>
                <a:lnTo>
                  <a:pt x="8801195" y="5646077"/>
                </a:lnTo>
                <a:lnTo>
                  <a:pt x="0" y="5646077"/>
                </a:lnTo>
                <a:lnTo>
                  <a:pt x="0" y="0"/>
                </a:lnTo>
                <a:close/>
              </a:path>
            </a:pathLst>
          </a:custGeom>
          <a:blipFill rotWithShape="1">
            <a:blip r:embed="rId3">
              <a:alphaModFix/>
            </a:blip>
            <a:stretch>
              <a:fillRect b="0" l="0" r="0" t="-24419"/>
            </a:stretch>
          </a:blipFill>
          <a:ln>
            <a:noFill/>
          </a:ln>
        </p:spPr>
      </p:sp>
      <p:sp>
        <p:nvSpPr>
          <p:cNvPr id="145" name="Google Shape;145;p5"/>
          <p:cNvSpPr txBox="1"/>
          <p:nvPr/>
        </p:nvSpPr>
        <p:spPr>
          <a:xfrm>
            <a:off x="8572496" y="2786046"/>
            <a:ext cx="8689553" cy="3289612"/>
          </a:xfrm>
          <a:prstGeom prst="rect">
            <a:avLst/>
          </a:prstGeom>
          <a:noFill/>
          <a:ln>
            <a:noFill/>
          </a:ln>
        </p:spPr>
        <p:txBody>
          <a:bodyPr anchorCtr="0" anchor="t" bIns="0" lIns="0" spcFirstLastPara="1" rIns="0" wrap="square" tIns="0">
            <a:spAutoFit/>
          </a:bodyPr>
          <a:lstStyle/>
          <a:p>
            <a:pPr indent="0" lvl="0" marL="0" marR="0" rtl="0" algn="ctr">
              <a:lnSpc>
                <a:spcPct val="108007"/>
              </a:lnSpc>
              <a:spcBef>
                <a:spcPts val="0"/>
              </a:spcBef>
              <a:spcAft>
                <a:spcPts val="0"/>
              </a:spcAft>
              <a:buNone/>
            </a:pPr>
            <a:r>
              <a:rPr b="0" i="0" lang="en-US" sz="7768" u="none" cap="none" strike="noStrike">
                <a:solidFill>
                  <a:srgbClr val="E16F1F"/>
                </a:solidFill>
                <a:latin typeface="Arial"/>
                <a:ea typeface="Arial"/>
                <a:cs typeface="Arial"/>
                <a:sym typeface="Arial"/>
              </a:rPr>
              <a:t>Vamos conhecer a relação entre os seres humanos e os insetos? </a:t>
            </a:r>
            <a:endParaRPr/>
          </a:p>
        </p:txBody>
      </p:sp>
      <p:sp>
        <p:nvSpPr>
          <p:cNvPr id="146" name="Google Shape;146;p5"/>
          <p:cNvSpPr/>
          <p:nvPr/>
        </p:nvSpPr>
        <p:spPr>
          <a:xfrm>
            <a:off x="10681127" y="2211794"/>
            <a:ext cx="4466793" cy="704494"/>
          </a:xfrm>
          <a:custGeom>
            <a:rect b="b" l="l" r="r" t="t"/>
            <a:pathLst>
              <a:path extrusionOk="0" h="704494" w="4466793">
                <a:moveTo>
                  <a:pt x="0" y="0"/>
                </a:moveTo>
                <a:lnTo>
                  <a:pt x="4466793" y="0"/>
                </a:lnTo>
                <a:lnTo>
                  <a:pt x="4466793" y="704494"/>
                </a:lnTo>
                <a:lnTo>
                  <a:pt x="0" y="704494"/>
                </a:lnTo>
                <a:lnTo>
                  <a:pt x="0" y="0"/>
                </a:lnTo>
                <a:close/>
              </a:path>
            </a:pathLst>
          </a:custGeom>
          <a:blipFill rotWithShape="1">
            <a:blip r:embed="rId4">
              <a:alphaModFix/>
            </a:blip>
            <a:stretch>
              <a:fillRect b="0" l="0" r="0" t="0"/>
            </a:stretch>
          </a:blipFill>
          <a:ln>
            <a:noFill/>
          </a:ln>
        </p:spPr>
      </p:sp>
      <p:sp>
        <p:nvSpPr>
          <p:cNvPr id="147" name="Google Shape;147;p5"/>
          <p:cNvSpPr/>
          <p:nvPr/>
        </p:nvSpPr>
        <p:spPr>
          <a:xfrm flipH="1">
            <a:off x="1028700" y="1587661"/>
            <a:ext cx="10612486" cy="13244913"/>
          </a:xfrm>
          <a:custGeom>
            <a:rect b="b" l="l" r="r" t="t"/>
            <a:pathLst>
              <a:path extrusionOk="0" h="13244913" w="10612486">
                <a:moveTo>
                  <a:pt x="10612486" y="0"/>
                </a:moveTo>
                <a:lnTo>
                  <a:pt x="0" y="0"/>
                </a:lnTo>
                <a:lnTo>
                  <a:pt x="0" y="13244913"/>
                </a:lnTo>
                <a:lnTo>
                  <a:pt x="10612486" y="13244913"/>
                </a:lnTo>
                <a:lnTo>
                  <a:pt x="10612486" y="0"/>
                </a:lnTo>
                <a:close/>
              </a:path>
            </a:pathLst>
          </a:custGeom>
          <a:blipFill rotWithShape="1">
            <a:blip r:embed="rId5">
              <a:alphaModFix/>
            </a:blip>
            <a:stretch>
              <a:fillRect b="0" l="0" r="0" t="0"/>
            </a:stretch>
          </a:blipFill>
          <a:ln>
            <a:noFill/>
          </a:ln>
        </p:spPr>
      </p:sp>
      <p:sp>
        <p:nvSpPr>
          <p:cNvPr id="148" name="Google Shape;148;p5"/>
          <p:cNvSpPr/>
          <p:nvPr/>
        </p:nvSpPr>
        <p:spPr>
          <a:xfrm>
            <a:off x="9219201" y="6818894"/>
            <a:ext cx="7390646" cy="152400"/>
          </a:xfrm>
          <a:custGeom>
            <a:rect b="b" l="l" r="r" t="t"/>
            <a:pathLst>
              <a:path extrusionOk="0" h="152400" w="7390646">
                <a:moveTo>
                  <a:pt x="0" y="0"/>
                </a:moveTo>
                <a:lnTo>
                  <a:pt x="7390645" y="0"/>
                </a:lnTo>
                <a:lnTo>
                  <a:pt x="7390645" y="152400"/>
                </a:lnTo>
                <a:lnTo>
                  <a:pt x="0" y="152400"/>
                </a:lnTo>
                <a:lnTo>
                  <a:pt x="0" y="0"/>
                </a:lnTo>
                <a:close/>
              </a:path>
            </a:pathLst>
          </a:custGeom>
          <a:blipFill rotWithShape="1">
            <a:blip r:embed="rId6">
              <a:alphaModFix/>
            </a:blip>
            <a:stretch>
              <a:fillRect b="-154609" l="0" r="0" t="-159760"/>
            </a:stretch>
          </a:blipFill>
          <a:ln>
            <a:noFill/>
          </a:ln>
        </p:spPr>
      </p:sp>
      <p:sp>
        <p:nvSpPr>
          <p:cNvPr id="149" name="Google Shape;149;p5"/>
          <p:cNvSpPr/>
          <p:nvPr/>
        </p:nvSpPr>
        <p:spPr>
          <a:xfrm rot="-955850">
            <a:off x="1060694" y="4128299"/>
            <a:ext cx="2344257" cy="1802947"/>
          </a:xfrm>
          <a:custGeom>
            <a:rect b="b" l="l" r="r" t="t"/>
            <a:pathLst>
              <a:path extrusionOk="0" h="1802947" w="2344257">
                <a:moveTo>
                  <a:pt x="0" y="0"/>
                </a:moveTo>
                <a:lnTo>
                  <a:pt x="2344258" y="0"/>
                </a:lnTo>
                <a:lnTo>
                  <a:pt x="2344258" y="1802947"/>
                </a:lnTo>
                <a:lnTo>
                  <a:pt x="0" y="1802947"/>
                </a:lnTo>
                <a:lnTo>
                  <a:pt x="0" y="0"/>
                </a:lnTo>
                <a:close/>
              </a:path>
            </a:pathLst>
          </a:custGeom>
          <a:blipFill rotWithShape="1">
            <a:blip r:embed="rId7">
              <a:alphaModFix/>
            </a:blip>
            <a:stretch>
              <a:fillRect b="0" l="0" r="0" t="0"/>
            </a:stretch>
          </a:blipFill>
          <a:ln>
            <a:noFill/>
          </a:ln>
        </p:spPr>
      </p:sp>
      <p:grpSp>
        <p:nvGrpSpPr>
          <p:cNvPr id="150" name="Google Shape;150;p5"/>
          <p:cNvGrpSpPr/>
          <p:nvPr/>
        </p:nvGrpSpPr>
        <p:grpSpPr>
          <a:xfrm>
            <a:off x="2406860" y="2095316"/>
            <a:ext cx="1200508" cy="1258497"/>
            <a:chOff x="0" y="0"/>
            <a:chExt cx="1600678" cy="1677996"/>
          </a:xfrm>
        </p:grpSpPr>
        <p:sp>
          <p:nvSpPr>
            <p:cNvPr id="151" name="Google Shape;151;p5"/>
            <p:cNvSpPr/>
            <p:nvPr/>
          </p:nvSpPr>
          <p:spPr>
            <a:xfrm>
              <a:off x="578460" y="0"/>
              <a:ext cx="1022218" cy="1003632"/>
            </a:xfrm>
            <a:custGeom>
              <a:rect b="b" l="l" r="r" t="t"/>
              <a:pathLst>
                <a:path extrusionOk="0" h="1003632" w="1022218">
                  <a:moveTo>
                    <a:pt x="0" y="0"/>
                  </a:moveTo>
                  <a:lnTo>
                    <a:pt x="1022218" y="0"/>
                  </a:lnTo>
                  <a:lnTo>
                    <a:pt x="1022218" y="1003632"/>
                  </a:lnTo>
                  <a:lnTo>
                    <a:pt x="0" y="1003632"/>
                  </a:lnTo>
                  <a:lnTo>
                    <a:pt x="0" y="0"/>
                  </a:lnTo>
                  <a:close/>
                </a:path>
              </a:pathLst>
            </a:custGeom>
            <a:blipFill rotWithShape="1">
              <a:blip r:embed="rId8">
                <a:alphaModFix/>
              </a:blip>
              <a:stretch>
                <a:fillRect b="0" l="0" r="0" t="0"/>
              </a:stretch>
            </a:blipFill>
            <a:ln>
              <a:noFill/>
            </a:ln>
          </p:spPr>
        </p:sp>
        <p:sp>
          <p:nvSpPr>
            <p:cNvPr id="152" name="Google Shape;152;p5"/>
            <p:cNvSpPr/>
            <p:nvPr/>
          </p:nvSpPr>
          <p:spPr>
            <a:xfrm>
              <a:off x="336370" y="1151713"/>
              <a:ext cx="484181" cy="526283"/>
            </a:xfrm>
            <a:custGeom>
              <a:rect b="b" l="l" r="r" t="t"/>
              <a:pathLst>
                <a:path extrusionOk="0" h="526283" w="484181">
                  <a:moveTo>
                    <a:pt x="0" y="0"/>
                  </a:moveTo>
                  <a:lnTo>
                    <a:pt x="484180" y="0"/>
                  </a:lnTo>
                  <a:lnTo>
                    <a:pt x="484180" y="526283"/>
                  </a:lnTo>
                  <a:lnTo>
                    <a:pt x="0" y="526283"/>
                  </a:lnTo>
                  <a:lnTo>
                    <a:pt x="0" y="0"/>
                  </a:lnTo>
                  <a:close/>
                </a:path>
              </a:pathLst>
            </a:custGeom>
            <a:blipFill rotWithShape="1">
              <a:blip r:embed="rId9">
                <a:alphaModFix/>
              </a:blip>
              <a:stretch>
                <a:fillRect b="0" l="0" r="0" t="0"/>
              </a:stretch>
            </a:blipFill>
            <a:ln>
              <a:noFill/>
            </a:ln>
          </p:spPr>
        </p:sp>
        <p:sp>
          <p:nvSpPr>
            <p:cNvPr id="153" name="Google Shape;153;p5"/>
            <p:cNvSpPr/>
            <p:nvPr/>
          </p:nvSpPr>
          <p:spPr>
            <a:xfrm>
              <a:off x="0" y="501816"/>
              <a:ext cx="336370" cy="311295"/>
            </a:xfrm>
            <a:custGeom>
              <a:rect b="b" l="l" r="r" t="t"/>
              <a:pathLst>
                <a:path extrusionOk="0" h="311295" w="336370">
                  <a:moveTo>
                    <a:pt x="0" y="0"/>
                  </a:moveTo>
                  <a:lnTo>
                    <a:pt x="336370" y="0"/>
                  </a:lnTo>
                  <a:lnTo>
                    <a:pt x="336370" y="311295"/>
                  </a:lnTo>
                  <a:lnTo>
                    <a:pt x="0" y="311295"/>
                  </a:lnTo>
                  <a:lnTo>
                    <a:pt x="0" y="0"/>
                  </a:lnTo>
                  <a:close/>
                </a:path>
              </a:pathLst>
            </a:custGeom>
            <a:blipFill rotWithShape="1">
              <a:blip r:embed="rId10">
                <a:alphaModFix/>
              </a:blip>
              <a:stretch>
                <a:fillRect b="0" l="0" r="0" t="0"/>
              </a:stretch>
            </a:blipFill>
            <a:ln>
              <a:noFill/>
            </a:ln>
          </p:spPr>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D3"/>
        </a:solidFill>
      </p:bgPr>
    </p:bg>
    <p:spTree>
      <p:nvGrpSpPr>
        <p:cNvPr id="157" name="Shape 157"/>
        <p:cNvGrpSpPr/>
        <p:nvPr/>
      </p:nvGrpSpPr>
      <p:grpSpPr>
        <a:xfrm>
          <a:off x="0" y="0"/>
          <a:ext cx="0" cy="0"/>
          <a:chOff x="0" y="0"/>
          <a:chExt cx="0" cy="0"/>
        </a:xfrm>
      </p:grpSpPr>
      <p:sp>
        <p:nvSpPr>
          <p:cNvPr id="158" name="Google Shape;158;p6"/>
          <p:cNvSpPr/>
          <p:nvPr/>
        </p:nvSpPr>
        <p:spPr>
          <a:xfrm rot="-1458941">
            <a:off x="12114137" y="-986488"/>
            <a:ext cx="6942430" cy="7546120"/>
          </a:xfrm>
          <a:custGeom>
            <a:rect b="b" l="l" r="r" t="t"/>
            <a:pathLst>
              <a:path extrusionOk="0" h="7546120" w="6942430">
                <a:moveTo>
                  <a:pt x="0" y="0"/>
                </a:moveTo>
                <a:lnTo>
                  <a:pt x="6942431" y="0"/>
                </a:lnTo>
                <a:lnTo>
                  <a:pt x="6942431" y="7546120"/>
                </a:lnTo>
                <a:lnTo>
                  <a:pt x="0" y="7546120"/>
                </a:lnTo>
                <a:lnTo>
                  <a:pt x="0" y="0"/>
                </a:lnTo>
                <a:close/>
              </a:path>
            </a:pathLst>
          </a:custGeom>
          <a:blipFill rotWithShape="1">
            <a:blip r:embed="rId3">
              <a:alphaModFix/>
            </a:blip>
            <a:stretch>
              <a:fillRect b="0" l="0" r="0" t="0"/>
            </a:stretch>
          </a:blipFill>
          <a:ln>
            <a:noFill/>
          </a:ln>
        </p:spPr>
      </p:sp>
      <p:sp>
        <p:nvSpPr>
          <p:cNvPr id="159" name="Google Shape;159;p6"/>
          <p:cNvSpPr/>
          <p:nvPr/>
        </p:nvSpPr>
        <p:spPr>
          <a:xfrm>
            <a:off x="12772483" y="-292579"/>
            <a:ext cx="5642901" cy="5783631"/>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4">
              <a:alphaModFix/>
            </a:blip>
            <a:stretch>
              <a:fillRect b="0" l="-40634" r="-4063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flipH="1">
            <a:off x="15890571" y="6129311"/>
            <a:ext cx="2142762" cy="2240531"/>
          </a:xfrm>
          <a:custGeom>
            <a:rect b="b" l="l" r="r" t="t"/>
            <a:pathLst>
              <a:path extrusionOk="0" h="2240531" w="2142762">
                <a:moveTo>
                  <a:pt x="2142762" y="0"/>
                </a:moveTo>
                <a:lnTo>
                  <a:pt x="0" y="0"/>
                </a:lnTo>
                <a:lnTo>
                  <a:pt x="0" y="2240531"/>
                </a:lnTo>
                <a:lnTo>
                  <a:pt x="2142762" y="2240531"/>
                </a:lnTo>
                <a:lnTo>
                  <a:pt x="2142762" y="0"/>
                </a:lnTo>
                <a:close/>
              </a:path>
            </a:pathLst>
          </a:custGeom>
          <a:blipFill rotWithShape="1">
            <a:blip r:embed="rId5">
              <a:alphaModFix/>
            </a:blip>
            <a:stretch>
              <a:fillRect b="0" l="0" r="0" t="0"/>
            </a:stretch>
          </a:blipFill>
          <a:ln>
            <a:noFill/>
          </a:ln>
        </p:spPr>
      </p:sp>
      <p:sp>
        <p:nvSpPr>
          <p:cNvPr id="161" name="Google Shape;161;p6"/>
          <p:cNvSpPr/>
          <p:nvPr/>
        </p:nvSpPr>
        <p:spPr>
          <a:xfrm flipH="1">
            <a:off x="16193399" y="7925525"/>
            <a:ext cx="1537106" cy="2361475"/>
          </a:xfrm>
          <a:custGeom>
            <a:rect b="b" l="l" r="r" t="t"/>
            <a:pathLst>
              <a:path extrusionOk="0" h="2361475" w="1537106">
                <a:moveTo>
                  <a:pt x="1537106" y="0"/>
                </a:moveTo>
                <a:lnTo>
                  <a:pt x="0" y="0"/>
                </a:lnTo>
                <a:lnTo>
                  <a:pt x="0" y="2361475"/>
                </a:lnTo>
                <a:lnTo>
                  <a:pt x="1537106" y="2361475"/>
                </a:lnTo>
                <a:lnTo>
                  <a:pt x="1537106" y="0"/>
                </a:lnTo>
                <a:close/>
              </a:path>
            </a:pathLst>
          </a:custGeom>
          <a:blipFill rotWithShape="1">
            <a:blip r:embed="rId6">
              <a:alphaModFix/>
            </a:blip>
            <a:stretch>
              <a:fillRect b="0" l="0" r="0" t="0"/>
            </a:stretch>
          </a:blipFill>
          <a:ln>
            <a:noFill/>
          </a:ln>
        </p:spPr>
      </p:sp>
      <p:sp>
        <p:nvSpPr>
          <p:cNvPr id="162" name="Google Shape;162;p6"/>
          <p:cNvSpPr/>
          <p:nvPr/>
        </p:nvSpPr>
        <p:spPr>
          <a:xfrm>
            <a:off x="219891"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0" l="-22442" r="-2244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rot="84882">
            <a:off x="4625991" y="5897371"/>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0" l="-29309" r="-2930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a:off x="9144000" y="5948062"/>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a:alphaModFix/>
            </a:blip>
            <a:stretch>
              <a:fillRect b="0" l="-22530" r="-2252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 name="Google Shape;165;p6"/>
          <p:cNvGrpSpPr/>
          <p:nvPr/>
        </p:nvGrpSpPr>
        <p:grpSpPr>
          <a:xfrm>
            <a:off x="864252" y="893005"/>
            <a:ext cx="10004205" cy="3408766"/>
            <a:chOff x="0" y="114300"/>
            <a:chExt cx="13338940" cy="4545021"/>
          </a:xfrm>
        </p:grpSpPr>
        <p:sp>
          <p:nvSpPr>
            <p:cNvPr id="166" name="Google Shape;166;p6"/>
            <p:cNvSpPr txBox="1"/>
            <p:nvPr/>
          </p:nvSpPr>
          <p:spPr>
            <a:xfrm>
              <a:off x="0" y="114300"/>
              <a:ext cx="13338940" cy="2185197"/>
            </a:xfrm>
            <a:prstGeom prst="rect">
              <a:avLst/>
            </a:prstGeom>
            <a:noFill/>
            <a:ln>
              <a:noFill/>
            </a:ln>
          </p:spPr>
          <p:txBody>
            <a:bodyPr anchorCtr="0" anchor="t" bIns="0" lIns="0" spcFirstLastPara="1" rIns="0" wrap="square" tIns="0">
              <a:spAutoFit/>
            </a:bodyPr>
            <a:lstStyle/>
            <a:p>
              <a:pPr indent="0" lvl="0" marL="0" marR="0" rtl="0" algn="l">
                <a:lnSpc>
                  <a:spcPct val="98994"/>
                </a:lnSpc>
                <a:spcBef>
                  <a:spcPts val="0"/>
                </a:spcBef>
                <a:spcAft>
                  <a:spcPts val="0"/>
                </a:spcAft>
                <a:buNone/>
              </a:pPr>
              <a:r>
                <a:rPr b="0" i="0" lang="en-US" sz="11334" u="none" cap="none" strike="noStrike">
                  <a:solidFill>
                    <a:srgbClr val="A5A355"/>
                  </a:solidFill>
                  <a:latin typeface="Arial"/>
                  <a:ea typeface="Arial"/>
                  <a:cs typeface="Arial"/>
                  <a:sym typeface="Arial"/>
                </a:rPr>
                <a:t>Abelhas:</a:t>
              </a:r>
              <a:endParaRPr/>
            </a:p>
          </p:txBody>
        </p:sp>
        <p:sp>
          <p:nvSpPr>
            <p:cNvPr id="167" name="Google Shape;167;p6"/>
            <p:cNvSpPr txBox="1"/>
            <p:nvPr/>
          </p:nvSpPr>
          <p:spPr>
            <a:xfrm>
              <a:off x="0" y="2555024"/>
              <a:ext cx="13338940" cy="2104297"/>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b="1" i="0" lang="en-US" sz="2271" u="none" cap="none" strike="noStrike">
                  <a:solidFill>
                    <a:srgbClr val="242254"/>
                  </a:solidFill>
                  <a:latin typeface="Quicksand"/>
                  <a:ea typeface="Quicksand"/>
                  <a:cs typeface="Quicksand"/>
                  <a:sym typeface="Quicksand"/>
                </a:rPr>
                <a:t>São conhecidas pelo seu importante papel na polinização das angiospermas. As abelhas são animais importantes para o ambiente e para a saúde humana. As abelhas polinizam as flores, produzem o mel que nos alimenta e promovem a renda de apicultores. Algumas espécie: </a:t>
              </a:r>
              <a:endParaRPr/>
            </a:p>
          </p:txBody>
        </p:sp>
      </p:grpSp>
      <p:sp>
        <p:nvSpPr>
          <p:cNvPr id="168" name="Google Shape;168;p6"/>
          <p:cNvSpPr txBox="1"/>
          <p:nvPr/>
        </p:nvSpPr>
        <p:spPr>
          <a:xfrm>
            <a:off x="8580218" y="5009922"/>
            <a:ext cx="4576478" cy="744610"/>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None/>
            </a:pPr>
            <a:r>
              <a:rPr b="0" i="0" lang="en-US" sz="2156" u="none" cap="none" strike="noStrike">
                <a:solidFill>
                  <a:srgbClr val="000000"/>
                </a:solidFill>
                <a:latin typeface="Open Sans"/>
                <a:ea typeface="Open Sans"/>
                <a:cs typeface="Open Sans"/>
                <a:sym typeface="Open Sans"/>
              </a:rPr>
              <a:t>Abelha Abelha Jataí (Tetragonisca angustula).</a:t>
            </a:r>
            <a:endParaRPr/>
          </a:p>
        </p:txBody>
      </p:sp>
      <p:sp>
        <p:nvSpPr>
          <p:cNvPr id="169" name="Google Shape;169;p6"/>
          <p:cNvSpPr txBox="1"/>
          <p:nvPr/>
        </p:nvSpPr>
        <p:spPr>
          <a:xfrm>
            <a:off x="0" y="4975719"/>
            <a:ext cx="4157689" cy="723067"/>
          </a:xfrm>
          <a:prstGeom prst="rect">
            <a:avLst/>
          </a:prstGeom>
          <a:noFill/>
          <a:ln>
            <a:noFill/>
          </a:ln>
        </p:spPr>
        <p:txBody>
          <a:bodyPr anchorCtr="0" anchor="t" bIns="0" lIns="0" spcFirstLastPara="1" rIns="0" wrap="square" tIns="0">
            <a:spAutoFit/>
          </a:bodyPr>
          <a:lstStyle/>
          <a:p>
            <a:pPr indent="0" lvl="0" marL="0" marR="0" rtl="0" algn="ctr">
              <a:lnSpc>
                <a:spcPct val="140047"/>
              </a:lnSpc>
              <a:spcBef>
                <a:spcPts val="0"/>
              </a:spcBef>
              <a:spcAft>
                <a:spcPts val="0"/>
              </a:spcAft>
              <a:buNone/>
            </a:pPr>
            <a:r>
              <a:rPr b="0" i="0" lang="en-US" sz="2090" u="none" cap="none" strike="noStrike">
                <a:solidFill>
                  <a:srgbClr val="000000"/>
                </a:solidFill>
                <a:latin typeface="Open Sans"/>
                <a:ea typeface="Open Sans"/>
                <a:cs typeface="Open Sans"/>
                <a:sym typeface="Open Sans"/>
              </a:rPr>
              <a:t>Abelha Iraí (Nannotrigona testaceicornes).</a:t>
            </a:r>
            <a:endParaRPr/>
          </a:p>
        </p:txBody>
      </p:sp>
      <p:sp>
        <p:nvSpPr>
          <p:cNvPr id="170" name="Google Shape;170;p6"/>
          <p:cNvSpPr txBox="1"/>
          <p:nvPr/>
        </p:nvSpPr>
        <p:spPr>
          <a:xfrm>
            <a:off x="4157689" y="4888905"/>
            <a:ext cx="4568699" cy="865626"/>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US" sz="2497" u="none" cap="none" strike="noStrike">
                <a:solidFill>
                  <a:srgbClr val="000000"/>
                </a:solidFill>
                <a:latin typeface="Open Sans"/>
                <a:ea typeface="Open Sans"/>
                <a:cs typeface="Open Sans"/>
                <a:sym typeface="Open Sans"/>
              </a:rPr>
              <a:t>Abelha Tujuba (Melipona rufiventris).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D3"/>
        </a:solidFill>
      </p:bgPr>
    </p:bg>
    <p:spTree>
      <p:nvGrpSpPr>
        <p:cNvPr id="174" name="Shape 174"/>
        <p:cNvGrpSpPr/>
        <p:nvPr/>
      </p:nvGrpSpPr>
      <p:grpSpPr>
        <a:xfrm>
          <a:off x="0" y="0"/>
          <a:ext cx="0" cy="0"/>
          <a:chOff x="0" y="0"/>
          <a:chExt cx="0" cy="0"/>
        </a:xfrm>
      </p:grpSpPr>
      <p:sp>
        <p:nvSpPr>
          <p:cNvPr id="175" name="Google Shape;175;p7"/>
          <p:cNvSpPr/>
          <p:nvPr/>
        </p:nvSpPr>
        <p:spPr>
          <a:xfrm rot="-1458941">
            <a:off x="12945974" y="-429399"/>
            <a:ext cx="5889194" cy="6401298"/>
          </a:xfrm>
          <a:custGeom>
            <a:rect b="b" l="l" r="r" t="t"/>
            <a:pathLst>
              <a:path extrusionOk="0" h="6401298" w="5889194">
                <a:moveTo>
                  <a:pt x="0" y="0"/>
                </a:moveTo>
                <a:lnTo>
                  <a:pt x="5889194" y="0"/>
                </a:lnTo>
                <a:lnTo>
                  <a:pt x="5889194" y="6401298"/>
                </a:lnTo>
                <a:lnTo>
                  <a:pt x="0" y="6401298"/>
                </a:lnTo>
                <a:lnTo>
                  <a:pt x="0" y="0"/>
                </a:lnTo>
                <a:close/>
              </a:path>
            </a:pathLst>
          </a:custGeom>
          <a:blipFill rotWithShape="1">
            <a:blip r:embed="rId3">
              <a:alphaModFix/>
            </a:blip>
            <a:stretch>
              <a:fillRect b="0" l="0" r="0" t="0"/>
            </a:stretch>
          </a:blipFill>
          <a:ln>
            <a:noFill/>
          </a:ln>
        </p:spPr>
      </p:sp>
      <p:sp>
        <p:nvSpPr>
          <p:cNvPr id="176" name="Google Shape;176;p7"/>
          <p:cNvSpPr/>
          <p:nvPr/>
        </p:nvSpPr>
        <p:spPr>
          <a:xfrm>
            <a:off x="13715359" y="220636"/>
            <a:ext cx="4971201" cy="5095179"/>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4">
              <a:alphaModFix/>
            </a:blip>
            <a:stretch>
              <a:fillRect b="0" l="-40634" r="-4063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flipH="1">
            <a:off x="15890571" y="6129311"/>
            <a:ext cx="2142762" cy="2240531"/>
          </a:xfrm>
          <a:custGeom>
            <a:rect b="b" l="l" r="r" t="t"/>
            <a:pathLst>
              <a:path extrusionOk="0" h="2240531" w="2142762">
                <a:moveTo>
                  <a:pt x="2142762" y="0"/>
                </a:moveTo>
                <a:lnTo>
                  <a:pt x="0" y="0"/>
                </a:lnTo>
                <a:lnTo>
                  <a:pt x="0" y="2240531"/>
                </a:lnTo>
                <a:lnTo>
                  <a:pt x="2142762" y="2240531"/>
                </a:lnTo>
                <a:lnTo>
                  <a:pt x="2142762" y="0"/>
                </a:lnTo>
                <a:close/>
              </a:path>
            </a:pathLst>
          </a:custGeom>
          <a:blipFill rotWithShape="1">
            <a:blip r:embed="rId5">
              <a:alphaModFix/>
            </a:blip>
            <a:stretch>
              <a:fillRect b="0" l="0" r="0" t="0"/>
            </a:stretch>
          </a:blipFill>
          <a:ln>
            <a:noFill/>
          </a:ln>
        </p:spPr>
      </p:sp>
      <p:sp>
        <p:nvSpPr>
          <p:cNvPr id="178" name="Google Shape;178;p7"/>
          <p:cNvSpPr/>
          <p:nvPr/>
        </p:nvSpPr>
        <p:spPr>
          <a:xfrm flipH="1">
            <a:off x="16193399" y="7925525"/>
            <a:ext cx="1537106" cy="2361475"/>
          </a:xfrm>
          <a:custGeom>
            <a:rect b="b" l="l" r="r" t="t"/>
            <a:pathLst>
              <a:path extrusionOk="0" h="2361475" w="1537106">
                <a:moveTo>
                  <a:pt x="1537106" y="0"/>
                </a:moveTo>
                <a:lnTo>
                  <a:pt x="0" y="0"/>
                </a:lnTo>
                <a:lnTo>
                  <a:pt x="0" y="2361475"/>
                </a:lnTo>
                <a:lnTo>
                  <a:pt x="1537106" y="2361475"/>
                </a:lnTo>
                <a:lnTo>
                  <a:pt x="1537106" y="0"/>
                </a:lnTo>
                <a:close/>
              </a:path>
            </a:pathLst>
          </a:custGeom>
          <a:blipFill rotWithShape="1">
            <a:blip r:embed="rId6">
              <a:alphaModFix/>
            </a:blip>
            <a:stretch>
              <a:fillRect b="0" l="0" r="0" t="0"/>
            </a:stretch>
          </a:blipFill>
          <a:ln>
            <a:noFill/>
          </a:ln>
        </p:spPr>
      </p:sp>
      <p:sp>
        <p:nvSpPr>
          <p:cNvPr id="179" name="Google Shape;179;p7"/>
          <p:cNvSpPr/>
          <p:nvPr/>
        </p:nvSpPr>
        <p:spPr>
          <a:xfrm>
            <a:off x="219891"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0" l="-20992" r="-2099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rot="84882">
            <a:off x="5440446" y="5897371"/>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0" l="-41393" r="-4139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10413298"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a:alphaModFix/>
            </a:blip>
            <a:stretch>
              <a:fillRect b="0" l="-28536" r="-2853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7"/>
          <p:cNvGrpSpPr/>
          <p:nvPr/>
        </p:nvGrpSpPr>
        <p:grpSpPr>
          <a:xfrm>
            <a:off x="826939" y="1061586"/>
            <a:ext cx="12274478" cy="3408766"/>
            <a:chOff x="0" y="114300"/>
            <a:chExt cx="16365970" cy="4545021"/>
          </a:xfrm>
        </p:grpSpPr>
        <p:sp>
          <p:nvSpPr>
            <p:cNvPr id="183" name="Google Shape;183;p7"/>
            <p:cNvSpPr txBox="1"/>
            <p:nvPr/>
          </p:nvSpPr>
          <p:spPr>
            <a:xfrm>
              <a:off x="0" y="114300"/>
              <a:ext cx="16365970" cy="2185197"/>
            </a:xfrm>
            <a:prstGeom prst="rect">
              <a:avLst/>
            </a:prstGeom>
            <a:noFill/>
            <a:ln>
              <a:noFill/>
            </a:ln>
          </p:spPr>
          <p:txBody>
            <a:bodyPr anchorCtr="0" anchor="t" bIns="0" lIns="0" spcFirstLastPara="1" rIns="0" wrap="square" tIns="0">
              <a:spAutoFit/>
            </a:bodyPr>
            <a:lstStyle/>
            <a:p>
              <a:pPr indent="0" lvl="0" marL="0" marR="0" rtl="0" algn="l">
                <a:lnSpc>
                  <a:spcPct val="98994"/>
                </a:lnSpc>
                <a:spcBef>
                  <a:spcPts val="0"/>
                </a:spcBef>
                <a:spcAft>
                  <a:spcPts val="0"/>
                </a:spcAft>
                <a:buNone/>
              </a:pPr>
              <a:r>
                <a:rPr b="0" i="0" lang="en-US" sz="11334" u="none" cap="none" strike="noStrike">
                  <a:solidFill>
                    <a:srgbClr val="A5A355"/>
                  </a:solidFill>
                  <a:latin typeface="Arial"/>
                  <a:ea typeface="Arial"/>
                  <a:cs typeface="Arial"/>
                  <a:sym typeface="Arial"/>
                </a:rPr>
                <a:t>Besouros: </a:t>
              </a:r>
              <a:endParaRPr/>
            </a:p>
          </p:txBody>
        </p:sp>
        <p:sp>
          <p:nvSpPr>
            <p:cNvPr id="184" name="Google Shape;184;p7"/>
            <p:cNvSpPr txBox="1"/>
            <p:nvPr/>
          </p:nvSpPr>
          <p:spPr>
            <a:xfrm>
              <a:off x="0" y="2555024"/>
              <a:ext cx="16365970" cy="2104297"/>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b="1" i="0" lang="en-US" sz="2271" u="none" cap="none" strike="noStrike">
                  <a:solidFill>
                    <a:srgbClr val="242254"/>
                  </a:solidFill>
                  <a:latin typeface="Quicksand"/>
                  <a:ea typeface="Quicksand"/>
                  <a:cs typeface="Quicksand"/>
                  <a:sym typeface="Quicksand"/>
                </a:rPr>
                <a:t>No Brasil existem muitas espécies de besouros que são considerados indicadores ambientais. Alguns besouros têm importância como adubadores naturais, contribuindo com a preservação ambiental. Essa característica dos besouros também pode ser utilizada num ambiente controlado auxiliando agricultores na compostagem do esterco.</a:t>
              </a:r>
              <a:endParaRPr/>
            </a:p>
          </p:txBody>
        </p:sp>
      </p:grpSp>
      <p:sp>
        <p:nvSpPr>
          <p:cNvPr id="185" name="Google Shape;185;p7"/>
          <p:cNvSpPr txBox="1"/>
          <p:nvPr/>
        </p:nvSpPr>
        <p:spPr>
          <a:xfrm>
            <a:off x="9648825" y="4879012"/>
            <a:ext cx="4931655" cy="835507"/>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None/>
            </a:pPr>
            <a:r>
              <a:rPr b="0" i="0" lang="en-US" sz="2434" u="none" cap="none" strike="noStrike">
                <a:solidFill>
                  <a:srgbClr val="000000"/>
                </a:solidFill>
                <a:latin typeface="Open Sans"/>
                <a:ea typeface="Open Sans"/>
                <a:cs typeface="Open Sans"/>
                <a:sym typeface="Open Sans"/>
              </a:rPr>
              <a:t>Besouro-de-fogo (Pyrophorus noctilucus).</a:t>
            </a:r>
            <a:endParaRPr/>
          </a:p>
        </p:txBody>
      </p:sp>
      <p:sp>
        <p:nvSpPr>
          <p:cNvPr id="186" name="Google Shape;186;p7"/>
          <p:cNvSpPr txBox="1"/>
          <p:nvPr/>
        </p:nvSpPr>
        <p:spPr>
          <a:xfrm>
            <a:off x="0" y="4886557"/>
            <a:ext cx="5110043" cy="7571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95" u="none" cap="none" strike="noStrike">
                <a:solidFill>
                  <a:srgbClr val="000000"/>
                </a:solidFill>
                <a:latin typeface="Open Sans"/>
                <a:ea typeface="Open Sans"/>
                <a:cs typeface="Open Sans"/>
                <a:sym typeface="Open Sans"/>
              </a:rPr>
              <a:t>Besouro Rola-bosta (Digitonthophagus gazella).</a:t>
            </a:r>
            <a:endParaRPr/>
          </a:p>
        </p:txBody>
      </p:sp>
      <p:sp>
        <p:nvSpPr>
          <p:cNvPr id="187" name="Google Shape;187;p7"/>
          <p:cNvSpPr txBox="1"/>
          <p:nvPr/>
        </p:nvSpPr>
        <p:spPr>
          <a:xfrm>
            <a:off x="4913578" y="4851840"/>
            <a:ext cx="5211424" cy="826628"/>
          </a:xfrm>
          <a:prstGeom prst="rect">
            <a:avLst/>
          </a:prstGeom>
          <a:noFill/>
          <a:ln>
            <a:noFill/>
          </a:ln>
        </p:spPr>
        <p:txBody>
          <a:bodyPr anchorCtr="0" anchor="t" bIns="0" lIns="0" spcFirstLastPara="1" rIns="0" wrap="square" tIns="0">
            <a:spAutoFit/>
          </a:bodyPr>
          <a:lstStyle/>
          <a:p>
            <a:pPr indent="0" lvl="0" marL="0" marR="0" rtl="0" algn="ctr">
              <a:lnSpc>
                <a:spcPct val="139966"/>
              </a:lnSpc>
              <a:spcBef>
                <a:spcPts val="0"/>
              </a:spcBef>
              <a:spcAft>
                <a:spcPts val="0"/>
              </a:spcAft>
              <a:buNone/>
            </a:pPr>
            <a:r>
              <a:rPr b="0" i="0" lang="en-US" sz="2407" u="none" cap="none" strike="noStrike">
                <a:solidFill>
                  <a:srgbClr val="000000"/>
                </a:solidFill>
                <a:latin typeface="Open Sans"/>
                <a:ea typeface="Open Sans"/>
                <a:cs typeface="Open Sans"/>
                <a:sym typeface="Open Sans"/>
              </a:rPr>
              <a:t>Besouro Vaga-lume (Lampyris noctiluca).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D3"/>
        </a:solidFill>
      </p:bgPr>
    </p:bg>
    <p:spTree>
      <p:nvGrpSpPr>
        <p:cNvPr id="191" name="Shape 191"/>
        <p:cNvGrpSpPr/>
        <p:nvPr/>
      </p:nvGrpSpPr>
      <p:grpSpPr>
        <a:xfrm>
          <a:off x="0" y="0"/>
          <a:ext cx="0" cy="0"/>
          <a:chOff x="0" y="0"/>
          <a:chExt cx="0" cy="0"/>
        </a:xfrm>
      </p:grpSpPr>
      <p:sp>
        <p:nvSpPr>
          <p:cNvPr id="192" name="Google Shape;192;p8"/>
          <p:cNvSpPr/>
          <p:nvPr/>
        </p:nvSpPr>
        <p:spPr>
          <a:xfrm rot="-1458941">
            <a:off x="12640909" y="-80272"/>
            <a:ext cx="5889194" cy="6401298"/>
          </a:xfrm>
          <a:custGeom>
            <a:rect b="b" l="l" r="r" t="t"/>
            <a:pathLst>
              <a:path extrusionOk="0" h="6401298" w="5889194">
                <a:moveTo>
                  <a:pt x="0" y="0"/>
                </a:moveTo>
                <a:lnTo>
                  <a:pt x="5889194" y="0"/>
                </a:lnTo>
                <a:lnTo>
                  <a:pt x="5889194" y="6401298"/>
                </a:lnTo>
                <a:lnTo>
                  <a:pt x="0" y="6401298"/>
                </a:lnTo>
                <a:lnTo>
                  <a:pt x="0" y="0"/>
                </a:lnTo>
                <a:close/>
              </a:path>
            </a:pathLst>
          </a:custGeom>
          <a:blipFill rotWithShape="1">
            <a:blip r:embed="rId3">
              <a:alphaModFix/>
            </a:blip>
            <a:stretch>
              <a:fillRect b="0" l="0" r="0" t="0"/>
            </a:stretch>
          </a:blipFill>
          <a:ln>
            <a:noFill/>
          </a:ln>
        </p:spPr>
      </p:sp>
      <p:sp>
        <p:nvSpPr>
          <p:cNvPr id="193" name="Google Shape;193;p8"/>
          <p:cNvSpPr/>
          <p:nvPr/>
        </p:nvSpPr>
        <p:spPr>
          <a:xfrm>
            <a:off x="13325561" y="700507"/>
            <a:ext cx="4716379" cy="4834002"/>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4">
              <a:alphaModFix/>
            </a:blip>
            <a:stretch>
              <a:fillRect b="0" l="-40634" r="-4063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flipH="1">
            <a:off x="15890571" y="6129311"/>
            <a:ext cx="2142762" cy="2240531"/>
          </a:xfrm>
          <a:custGeom>
            <a:rect b="b" l="l" r="r" t="t"/>
            <a:pathLst>
              <a:path extrusionOk="0" h="2240531" w="2142762">
                <a:moveTo>
                  <a:pt x="2142762" y="0"/>
                </a:moveTo>
                <a:lnTo>
                  <a:pt x="0" y="0"/>
                </a:lnTo>
                <a:lnTo>
                  <a:pt x="0" y="2240531"/>
                </a:lnTo>
                <a:lnTo>
                  <a:pt x="2142762" y="2240531"/>
                </a:lnTo>
                <a:lnTo>
                  <a:pt x="2142762" y="0"/>
                </a:lnTo>
                <a:close/>
              </a:path>
            </a:pathLst>
          </a:custGeom>
          <a:blipFill rotWithShape="1">
            <a:blip r:embed="rId5">
              <a:alphaModFix/>
            </a:blip>
            <a:stretch>
              <a:fillRect b="0" l="0" r="0" t="0"/>
            </a:stretch>
          </a:blipFill>
          <a:ln>
            <a:noFill/>
          </a:ln>
        </p:spPr>
      </p:sp>
      <p:sp>
        <p:nvSpPr>
          <p:cNvPr id="195" name="Google Shape;195;p8"/>
          <p:cNvSpPr/>
          <p:nvPr/>
        </p:nvSpPr>
        <p:spPr>
          <a:xfrm flipH="1">
            <a:off x="16193399" y="7925525"/>
            <a:ext cx="1537106" cy="2361475"/>
          </a:xfrm>
          <a:custGeom>
            <a:rect b="b" l="l" r="r" t="t"/>
            <a:pathLst>
              <a:path extrusionOk="0" h="2361475" w="1537106">
                <a:moveTo>
                  <a:pt x="1537106" y="0"/>
                </a:moveTo>
                <a:lnTo>
                  <a:pt x="0" y="0"/>
                </a:lnTo>
                <a:lnTo>
                  <a:pt x="0" y="2361475"/>
                </a:lnTo>
                <a:lnTo>
                  <a:pt x="1537106" y="2361475"/>
                </a:lnTo>
                <a:lnTo>
                  <a:pt x="1537106" y="0"/>
                </a:lnTo>
                <a:close/>
              </a:path>
            </a:pathLst>
          </a:custGeom>
          <a:blipFill rotWithShape="1">
            <a:blip r:embed="rId6">
              <a:alphaModFix/>
            </a:blip>
            <a:stretch>
              <a:fillRect b="0" l="0" r="0" t="0"/>
            </a:stretch>
          </a:blipFill>
          <a:ln>
            <a:noFill/>
          </a:ln>
        </p:spPr>
      </p:sp>
      <p:sp>
        <p:nvSpPr>
          <p:cNvPr id="196" name="Google Shape;196;p8"/>
          <p:cNvSpPr/>
          <p:nvPr/>
        </p:nvSpPr>
        <p:spPr>
          <a:xfrm>
            <a:off x="219891"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0" l="-23024" r="-2302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rot="84882">
            <a:off x="4935621"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0" l="-55364" r="-5536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p:nvPr/>
        </p:nvSpPr>
        <p:spPr>
          <a:xfrm>
            <a:off x="9648825"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a:alphaModFix/>
            </a:blip>
            <a:stretch>
              <a:fillRect b="0" l="-23159" r="-2315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8"/>
          <p:cNvGrpSpPr/>
          <p:nvPr/>
        </p:nvGrpSpPr>
        <p:grpSpPr>
          <a:xfrm>
            <a:off x="1028700" y="622302"/>
            <a:ext cx="11399665" cy="3690452"/>
            <a:chOff x="0" y="123825"/>
            <a:chExt cx="15199553" cy="4920603"/>
          </a:xfrm>
        </p:grpSpPr>
        <p:sp>
          <p:nvSpPr>
            <p:cNvPr id="200" name="Google Shape;200;p8"/>
            <p:cNvSpPr txBox="1"/>
            <p:nvPr/>
          </p:nvSpPr>
          <p:spPr>
            <a:xfrm>
              <a:off x="0" y="123825"/>
              <a:ext cx="15199553" cy="2110003"/>
            </a:xfrm>
            <a:prstGeom prst="rect">
              <a:avLst/>
            </a:prstGeom>
            <a:noFill/>
            <a:ln>
              <a:noFill/>
            </a:ln>
          </p:spPr>
          <p:txBody>
            <a:bodyPr anchorCtr="0" anchor="t" bIns="0" lIns="0" spcFirstLastPara="1" rIns="0" wrap="square" tIns="0">
              <a:spAutoFit/>
            </a:bodyPr>
            <a:lstStyle/>
            <a:p>
              <a:pPr indent="0" lvl="0" marL="0" marR="0" rtl="0" algn="l">
                <a:lnSpc>
                  <a:spcPct val="99000"/>
                </a:lnSpc>
                <a:spcBef>
                  <a:spcPts val="0"/>
                </a:spcBef>
                <a:spcAft>
                  <a:spcPts val="0"/>
                </a:spcAft>
                <a:buNone/>
              </a:pPr>
              <a:r>
                <a:rPr b="0" i="0" lang="en-US" sz="11010" u="none" cap="none" strike="noStrike">
                  <a:solidFill>
                    <a:srgbClr val="A5A355"/>
                  </a:solidFill>
                  <a:latin typeface="Arial"/>
                  <a:ea typeface="Arial"/>
                  <a:cs typeface="Arial"/>
                  <a:sym typeface="Arial"/>
                </a:rPr>
                <a:t>Borboletas:</a:t>
              </a:r>
              <a:endParaRPr/>
            </a:p>
          </p:txBody>
        </p:sp>
        <p:sp>
          <p:nvSpPr>
            <p:cNvPr id="201" name="Google Shape;201;p8"/>
            <p:cNvSpPr txBox="1"/>
            <p:nvPr/>
          </p:nvSpPr>
          <p:spPr>
            <a:xfrm>
              <a:off x="0" y="2490223"/>
              <a:ext cx="15199553" cy="2554205"/>
            </a:xfrm>
            <a:prstGeom prst="rect">
              <a:avLst/>
            </a:prstGeom>
            <a:noFill/>
            <a:ln>
              <a:noFill/>
            </a:ln>
          </p:spPr>
          <p:txBody>
            <a:bodyPr anchorCtr="0" anchor="t" bIns="0" lIns="0" spcFirstLastPara="1" rIns="0" wrap="square" tIns="0">
              <a:spAutoFit/>
            </a:bodyPr>
            <a:lstStyle/>
            <a:p>
              <a:pPr indent="0" lvl="0" marL="0" marR="0" rtl="0" algn="just">
                <a:lnSpc>
                  <a:spcPct val="140027"/>
                </a:lnSpc>
                <a:spcBef>
                  <a:spcPts val="0"/>
                </a:spcBef>
                <a:spcAft>
                  <a:spcPts val="0"/>
                </a:spcAft>
                <a:buNone/>
              </a:pPr>
              <a:r>
                <a:rPr b="1" i="0" lang="en-US" sz="2206" u="none" cap="none" strike="noStrike">
                  <a:solidFill>
                    <a:srgbClr val="242254"/>
                  </a:solidFill>
                  <a:latin typeface="Quicksand"/>
                  <a:ea typeface="Quicksand"/>
                  <a:cs typeface="Quicksand"/>
                  <a:sym typeface="Quicksand"/>
                </a:rPr>
                <a:t>As borboletas atuam como polinizadoras ao coletar o néctar. Além disso, são importantes bioindicadoras das condições ambientais nos ambientes que vivem, contribuindo para em ecossistema estável. No Brasil existem muitas borboletas nativas, que até mesmo se encontram em risco de extinção por fazerem sua postura num único tipo de planta.</a:t>
              </a:r>
              <a:endParaRPr/>
            </a:p>
          </p:txBody>
        </p:sp>
      </p:grpSp>
      <p:sp>
        <p:nvSpPr>
          <p:cNvPr id="202" name="Google Shape;202;p8"/>
          <p:cNvSpPr txBox="1"/>
          <p:nvPr/>
        </p:nvSpPr>
        <p:spPr>
          <a:xfrm>
            <a:off x="0" y="4726418"/>
            <a:ext cx="4708673" cy="808091"/>
          </a:xfrm>
          <a:prstGeom prst="rect">
            <a:avLst/>
          </a:prstGeom>
          <a:noFill/>
          <a:ln>
            <a:noFill/>
          </a:ln>
        </p:spPr>
        <p:txBody>
          <a:bodyPr anchorCtr="0" anchor="t" bIns="0" lIns="0" spcFirstLastPara="1" rIns="0" wrap="square" tIns="0">
            <a:spAutoFit/>
          </a:bodyPr>
          <a:lstStyle/>
          <a:p>
            <a:pPr indent="0" lvl="0" marL="0" marR="0" rtl="0" algn="ctr">
              <a:lnSpc>
                <a:spcPct val="139982"/>
              </a:lnSpc>
              <a:spcBef>
                <a:spcPts val="0"/>
              </a:spcBef>
              <a:spcAft>
                <a:spcPts val="0"/>
              </a:spcAft>
              <a:buNone/>
            </a:pPr>
            <a:r>
              <a:rPr b="0" i="0" lang="en-US" sz="2321" u="none" cap="none" strike="noStrike">
                <a:solidFill>
                  <a:srgbClr val="000000"/>
                </a:solidFill>
                <a:latin typeface="Open Sans"/>
                <a:ea typeface="Open Sans"/>
                <a:cs typeface="Open Sans"/>
                <a:sym typeface="Open Sans"/>
              </a:rPr>
              <a:t>Borboleta-monarca (Danaus plexippus).</a:t>
            </a:r>
            <a:endParaRPr/>
          </a:p>
        </p:txBody>
      </p:sp>
      <p:sp>
        <p:nvSpPr>
          <p:cNvPr id="203" name="Google Shape;203;p8"/>
          <p:cNvSpPr txBox="1"/>
          <p:nvPr/>
        </p:nvSpPr>
        <p:spPr>
          <a:xfrm>
            <a:off x="4884930" y="4719812"/>
            <a:ext cx="4259070" cy="83082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19" u="none" cap="none" strike="noStrike">
                <a:solidFill>
                  <a:srgbClr val="000000"/>
                </a:solidFill>
                <a:latin typeface="Open Sans"/>
                <a:ea typeface="Open Sans"/>
                <a:cs typeface="Open Sans"/>
                <a:sym typeface="Open Sans"/>
              </a:rPr>
              <a:t>Borboleta 88 (Diaethria clymena).</a:t>
            </a:r>
            <a:endParaRPr/>
          </a:p>
        </p:txBody>
      </p:sp>
      <p:sp>
        <p:nvSpPr>
          <p:cNvPr id="204" name="Google Shape;204;p8"/>
          <p:cNvSpPr txBox="1"/>
          <p:nvPr/>
        </p:nvSpPr>
        <p:spPr>
          <a:xfrm>
            <a:off x="9454675" y="4790374"/>
            <a:ext cx="4259070" cy="76026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204" u="none" cap="none" strike="noStrike">
                <a:solidFill>
                  <a:srgbClr val="000000"/>
                </a:solidFill>
                <a:latin typeface="Open Sans"/>
                <a:ea typeface="Open Sans"/>
                <a:cs typeface="Open Sans"/>
                <a:sym typeface="Open Sans"/>
              </a:rPr>
              <a:t>Borboleta-da-praia (Parides ascanius).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D3"/>
        </a:solidFill>
      </p:bgPr>
    </p:bg>
    <p:spTree>
      <p:nvGrpSpPr>
        <p:cNvPr id="208" name="Shape 208"/>
        <p:cNvGrpSpPr/>
        <p:nvPr/>
      </p:nvGrpSpPr>
      <p:grpSpPr>
        <a:xfrm>
          <a:off x="0" y="0"/>
          <a:ext cx="0" cy="0"/>
          <a:chOff x="0" y="0"/>
          <a:chExt cx="0" cy="0"/>
        </a:xfrm>
      </p:grpSpPr>
      <p:sp>
        <p:nvSpPr>
          <p:cNvPr id="209" name="Google Shape;209;p9"/>
          <p:cNvSpPr/>
          <p:nvPr/>
        </p:nvSpPr>
        <p:spPr>
          <a:xfrm rot="-1458941">
            <a:off x="12640909" y="-80272"/>
            <a:ext cx="5889194" cy="6401298"/>
          </a:xfrm>
          <a:custGeom>
            <a:rect b="b" l="l" r="r" t="t"/>
            <a:pathLst>
              <a:path extrusionOk="0" h="6401298" w="5889194">
                <a:moveTo>
                  <a:pt x="0" y="0"/>
                </a:moveTo>
                <a:lnTo>
                  <a:pt x="5889194" y="0"/>
                </a:lnTo>
                <a:lnTo>
                  <a:pt x="5889194" y="6401298"/>
                </a:lnTo>
                <a:lnTo>
                  <a:pt x="0" y="6401298"/>
                </a:lnTo>
                <a:lnTo>
                  <a:pt x="0" y="0"/>
                </a:lnTo>
                <a:close/>
              </a:path>
            </a:pathLst>
          </a:custGeom>
          <a:blipFill rotWithShape="1">
            <a:blip r:embed="rId3">
              <a:alphaModFix/>
            </a:blip>
            <a:stretch>
              <a:fillRect b="0" l="0" r="0" t="0"/>
            </a:stretch>
          </a:blipFill>
          <a:ln>
            <a:noFill/>
          </a:ln>
        </p:spPr>
      </p:sp>
      <p:sp>
        <p:nvSpPr>
          <p:cNvPr id="210" name="Google Shape;210;p9"/>
          <p:cNvSpPr/>
          <p:nvPr/>
        </p:nvSpPr>
        <p:spPr>
          <a:xfrm>
            <a:off x="13325561" y="700507"/>
            <a:ext cx="4716379" cy="4834002"/>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4">
              <a:alphaModFix/>
            </a:blip>
            <a:stretch>
              <a:fillRect b="0" l="-40634" r="-4063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
          <p:cNvSpPr/>
          <p:nvPr/>
        </p:nvSpPr>
        <p:spPr>
          <a:xfrm flipH="1">
            <a:off x="15890571" y="6129311"/>
            <a:ext cx="2142762" cy="2240531"/>
          </a:xfrm>
          <a:custGeom>
            <a:rect b="b" l="l" r="r" t="t"/>
            <a:pathLst>
              <a:path extrusionOk="0" h="2240531" w="2142762">
                <a:moveTo>
                  <a:pt x="2142762" y="0"/>
                </a:moveTo>
                <a:lnTo>
                  <a:pt x="0" y="0"/>
                </a:lnTo>
                <a:lnTo>
                  <a:pt x="0" y="2240531"/>
                </a:lnTo>
                <a:lnTo>
                  <a:pt x="2142762" y="2240531"/>
                </a:lnTo>
                <a:lnTo>
                  <a:pt x="2142762" y="0"/>
                </a:lnTo>
                <a:close/>
              </a:path>
            </a:pathLst>
          </a:custGeom>
          <a:blipFill rotWithShape="1">
            <a:blip r:embed="rId5">
              <a:alphaModFix/>
            </a:blip>
            <a:stretch>
              <a:fillRect b="0" l="0" r="0" t="0"/>
            </a:stretch>
          </a:blipFill>
          <a:ln>
            <a:noFill/>
          </a:ln>
        </p:spPr>
      </p:sp>
      <p:sp>
        <p:nvSpPr>
          <p:cNvPr id="212" name="Google Shape;212;p9"/>
          <p:cNvSpPr/>
          <p:nvPr/>
        </p:nvSpPr>
        <p:spPr>
          <a:xfrm flipH="1">
            <a:off x="16193399" y="7925525"/>
            <a:ext cx="1537106" cy="2361475"/>
          </a:xfrm>
          <a:custGeom>
            <a:rect b="b" l="l" r="r" t="t"/>
            <a:pathLst>
              <a:path extrusionOk="0" h="2361475" w="1537106">
                <a:moveTo>
                  <a:pt x="1537106" y="0"/>
                </a:moveTo>
                <a:lnTo>
                  <a:pt x="0" y="0"/>
                </a:lnTo>
                <a:lnTo>
                  <a:pt x="0" y="2361475"/>
                </a:lnTo>
                <a:lnTo>
                  <a:pt x="1537106" y="2361475"/>
                </a:lnTo>
                <a:lnTo>
                  <a:pt x="1537106" y="0"/>
                </a:lnTo>
                <a:close/>
              </a:path>
            </a:pathLst>
          </a:custGeom>
          <a:blipFill rotWithShape="1">
            <a:blip r:embed="rId6">
              <a:alphaModFix/>
            </a:blip>
            <a:stretch>
              <a:fillRect b="0" l="0" r="0" t="0"/>
            </a:stretch>
          </a:blipFill>
          <a:ln>
            <a:noFill/>
          </a:ln>
        </p:spPr>
      </p:sp>
      <p:sp>
        <p:nvSpPr>
          <p:cNvPr id="213" name="Google Shape;213;p9"/>
          <p:cNvSpPr/>
          <p:nvPr/>
        </p:nvSpPr>
        <p:spPr>
          <a:xfrm>
            <a:off x="219891"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0" l="-20573" r="-2057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
          <p:cNvSpPr/>
          <p:nvPr/>
        </p:nvSpPr>
        <p:spPr>
          <a:xfrm rot="84882">
            <a:off x="4935621"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0" l="-19110" r="-1911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
          <p:cNvSpPr/>
          <p:nvPr/>
        </p:nvSpPr>
        <p:spPr>
          <a:xfrm>
            <a:off x="9648825" y="5846680"/>
            <a:ext cx="4157689" cy="415768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a:alphaModFix/>
            </a:blip>
            <a:stretch>
              <a:fillRect b="0" l="-18101" r="-1810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 name="Google Shape;216;p9"/>
          <p:cNvGrpSpPr/>
          <p:nvPr/>
        </p:nvGrpSpPr>
        <p:grpSpPr>
          <a:xfrm>
            <a:off x="581487" y="620508"/>
            <a:ext cx="11983397" cy="4421352"/>
            <a:chOff x="0" y="123825"/>
            <a:chExt cx="15977863" cy="5895136"/>
          </a:xfrm>
        </p:grpSpPr>
        <p:sp>
          <p:nvSpPr>
            <p:cNvPr id="217" name="Google Shape;217;p9"/>
            <p:cNvSpPr txBox="1"/>
            <p:nvPr/>
          </p:nvSpPr>
          <p:spPr>
            <a:xfrm>
              <a:off x="0" y="123825"/>
              <a:ext cx="15977863" cy="2303533"/>
            </a:xfrm>
            <a:prstGeom prst="rect">
              <a:avLst/>
            </a:prstGeom>
            <a:noFill/>
            <a:ln>
              <a:noFill/>
            </a:ln>
          </p:spPr>
          <p:txBody>
            <a:bodyPr anchorCtr="0" anchor="t" bIns="0" lIns="0" spcFirstLastPara="1" rIns="0" wrap="square" tIns="0">
              <a:spAutoFit/>
            </a:bodyPr>
            <a:lstStyle/>
            <a:p>
              <a:pPr indent="0" lvl="0" marL="0" marR="0" rtl="0" algn="l">
                <a:lnSpc>
                  <a:spcPct val="98996"/>
                </a:lnSpc>
                <a:spcBef>
                  <a:spcPts val="0"/>
                </a:spcBef>
                <a:spcAft>
                  <a:spcPts val="0"/>
                </a:spcAft>
                <a:buNone/>
              </a:pPr>
              <a:r>
                <a:rPr b="0" i="0" lang="en-US" sz="11964" u="none" cap="none" strike="noStrike">
                  <a:solidFill>
                    <a:srgbClr val="A5A355"/>
                  </a:solidFill>
                  <a:latin typeface="Arial"/>
                  <a:ea typeface="Arial"/>
                  <a:cs typeface="Arial"/>
                  <a:sym typeface="Arial"/>
                </a:rPr>
                <a:t>Joaninhas:</a:t>
              </a:r>
              <a:endParaRPr/>
            </a:p>
          </p:txBody>
        </p:sp>
        <p:sp>
          <p:nvSpPr>
            <p:cNvPr id="218" name="Google Shape;218;p9"/>
            <p:cNvSpPr txBox="1"/>
            <p:nvPr/>
          </p:nvSpPr>
          <p:spPr>
            <a:xfrm>
              <a:off x="0" y="2690216"/>
              <a:ext cx="15977863" cy="3328745"/>
            </a:xfrm>
            <a:prstGeom prst="rect">
              <a:avLst/>
            </a:prstGeom>
            <a:noFill/>
            <a:ln>
              <a:noFill/>
            </a:ln>
          </p:spPr>
          <p:txBody>
            <a:bodyPr anchorCtr="0" anchor="t" bIns="0" lIns="0" spcFirstLastPara="1" rIns="0" wrap="square" tIns="0">
              <a:spAutoFit/>
            </a:bodyPr>
            <a:lstStyle/>
            <a:p>
              <a:pPr indent="0" lvl="0" marL="0" marR="0" rtl="0" algn="just">
                <a:lnSpc>
                  <a:spcPct val="140008"/>
                </a:lnSpc>
                <a:spcBef>
                  <a:spcPts val="0"/>
                </a:spcBef>
                <a:spcAft>
                  <a:spcPts val="0"/>
                </a:spcAft>
                <a:buNone/>
              </a:pPr>
              <a:r>
                <a:rPr b="1" i="0" lang="en-US" sz="2397" u="none" cap="none" strike="noStrike">
                  <a:solidFill>
                    <a:srgbClr val="242254"/>
                  </a:solidFill>
                  <a:latin typeface="Quicksand"/>
                  <a:ea typeface="Quicksand"/>
                  <a:cs typeface="Quicksand"/>
                  <a:sym typeface="Quicksand"/>
                </a:rPr>
                <a:t>Joaninhas geralmente tem o corpo redondo e colorido. Muitas espécies são predadoras, outras atuam como controle biológico, prática de grande importância no manejo de pragas. As joaninhas indicam a presença de um ecossistema estável e representam um “símbolo de boa sorte”. No Brasil existem espécies que se alimentam de insetos e plantas (fitófagas), que podem ser consideradas “pragas’.</a:t>
              </a:r>
              <a:endParaRPr/>
            </a:p>
          </p:txBody>
        </p:sp>
      </p:grpSp>
      <p:sp>
        <p:nvSpPr>
          <p:cNvPr id="219" name="Google Shape;219;p9"/>
          <p:cNvSpPr txBox="1"/>
          <p:nvPr/>
        </p:nvSpPr>
        <p:spPr>
          <a:xfrm>
            <a:off x="455671" y="5114925"/>
            <a:ext cx="3686129" cy="628650"/>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None/>
            </a:pPr>
            <a:r>
              <a:rPr b="0" i="0" lang="en-US" sz="1831" u="none" cap="none" strike="noStrike">
                <a:solidFill>
                  <a:srgbClr val="000000"/>
                </a:solidFill>
                <a:latin typeface="Open Sans"/>
                <a:ea typeface="Open Sans"/>
                <a:cs typeface="Open Sans"/>
                <a:sym typeface="Open Sans"/>
              </a:rPr>
              <a:t>Joaninha Epilachna (Epilachna cacica).</a:t>
            </a:r>
            <a:endParaRPr/>
          </a:p>
        </p:txBody>
      </p:sp>
      <p:sp>
        <p:nvSpPr>
          <p:cNvPr id="220" name="Google Shape;220;p9"/>
          <p:cNvSpPr txBox="1"/>
          <p:nvPr/>
        </p:nvSpPr>
        <p:spPr>
          <a:xfrm>
            <a:off x="4443651" y="5098377"/>
            <a:ext cx="5141629" cy="652221"/>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74" u="none" cap="none" strike="noStrike">
                <a:solidFill>
                  <a:srgbClr val="000000"/>
                </a:solidFill>
                <a:latin typeface="Open Sans"/>
                <a:ea typeface="Open Sans"/>
                <a:cs typeface="Open Sans"/>
                <a:sym typeface="Open Sans"/>
              </a:rPr>
              <a:t>Joaninha-de-sete-pontos (Coccinella septempunctata).</a:t>
            </a:r>
            <a:endParaRPr/>
          </a:p>
        </p:txBody>
      </p:sp>
      <p:sp>
        <p:nvSpPr>
          <p:cNvPr id="221" name="Google Shape;221;p9"/>
          <p:cNvSpPr txBox="1"/>
          <p:nvPr/>
        </p:nvSpPr>
        <p:spPr>
          <a:xfrm>
            <a:off x="9937722" y="5107902"/>
            <a:ext cx="3382101" cy="552300"/>
          </a:xfrm>
          <a:prstGeom prst="rect">
            <a:avLst/>
          </a:prstGeom>
          <a:noFill/>
          <a:ln>
            <a:noFill/>
          </a:ln>
        </p:spPr>
        <p:txBody>
          <a:bodyPr anchorCtr="0" anchor="t" bIns="0" lIns="0" spcFirstLastPara="1" rIns="0" wrap="square" tIns="0">
            <a:spAutoFit/>
          </a:bodyPr>
          <a:lstStyle/>
          <a:p>
            <a:pPr indent="0" lvl="0" marL="0" marR="0" rtl="0" algn="ctr">
              <a:lnSpc>
                <a:spcPct val="140050"/>
              </a:lnSpc>
              <a:spcBef>
                <a:spcPts val="0"/>
              </a:spcBef>
              <a:spcAft>
                <a:spcPts val="0"/>
              </a:spcAft>
              <a:buNone/>
            </a:pPr>
            <a:r>
              <a:rPr b="0" i="0" lang="en-US" sz="1598" u="none" cap="none" strike="noStrike">
                <a:solidFill>
                  <a:srgbClr val="000000"/>
                </a:solidFill>
                <a:latin typeface="Open Sans"/>
                <a:ea typeface="Open Sans"/>
                <a:cs typeface="Open Sans"/>
                <a:sym typeface="Open Sans"/>
              </a:rPr>
              <a:t>Joaninha Vermelha (Cycloneda sanguinea).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User</dc:creator>
</cp:coreProperties>
</file>